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12192000" cy="6858000"/>
  <p:embeddedFontLst>
    <p:embeddedFont>
      <p:font typeface="MRNWHO+Arial-BoldMT"/>
      <p:regular r:id="rId41"/>
    </p:embeddedFont>
    <p:embeddedFont>
      <p:font typeface="PDFHLS+ArialMT"/>
      <p:regular r:id="rId42"/>
    </p:embeddedFont>
    <p:embeddedFont>
      <p:font typeface="DSITCE+Calibri-Light,Bold"/>
      <p:regular r:id="rId43"/>
    </p:embeddedFont>
    <p:embeddedFont>
      <p:font typeface="RKLHRU+CenturyGothic-Bold"/>
      <p:regular r:id="rId44"/>
    </p:embeddedFont>
    <p:embeddedFont>
      <p:font typeface="JTNWCT+Wingdings-Regular"/>
      <p:regular r:id="rId45"/>
    </p:embeddedFont>
    <p:embeddedFont>
      <p:font typeface="APSKVP+Cambria"/>
      <p:regular r:id="rId46"/>
    </p:embeddedFont>
    <p:embeddedFont>
      <p:font typeface="VKAPSA+BookmanOldStyle-Bold"/>
      <p:regular r:id="rId47"/>
    </p:embeddedFont>
    <p:embeddedFont>
      <p:font typeface="WSDSPB+SymbolMT"/>
      <p:regular r:id="rId48"/>
    </p:embeddedFont>
    <p:embeddedFont>
      <p:font typeface="TIHTGI+GillSansMT-Bold"/>
      <p:regular r:id="rId49"/>
    </p:embeddedFont>
    <p:embeddedFont>
      <p:font typeface="VUKOBW+GillSansMT"/>
      <p:regular r:id="rId5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font" Target="fonts/font1.fntdata" /><Relationship Id="rId42" Type="http://schemas.openxmlformats.org/officeDocument/2006/relationships/font" Target="fonts/font2.fntdata" /><Relationship Id="rId43" Type="http://schemas.openxmlformats.org/officeDocument/2006/relationships/font" Target="fonts/font3.fntdata" /><Relationship Id="rId44" Type="http://schemas.openxmlformats.org/officeDocument/2006/relationships/font" Target="fonts/font4.fntdata" /><Relationship Id="rId45" Type="http://schemas.openxmlformats.org/officeDocument/2006/relationships/font" Target="fonts/font5.fntdata" /><Relationship Id="rId46" Type="http://schemas.openxmlformats.org/officeDocument/2006/relationships/font" Target="fonts/font6.fntdata" /><Relationship Id="rId47" Type="http://schemas.openxmlformats.org/officeDocument/2006/relationships/font" Target="fonts/font7.fntdata" /><Relationship Id="rId48" Type="http://schemas.openxmlformats.org/officeDocument/2006/relationships/font" Target="fonts/font8.fntdata" /><Relationship Id="rId49" Type="http://schemas.openxmlformats.org/officeDocument/2006/relationships/font" Target="fonts/font9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10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Relationship Id="rId3" Type="http://schemas.openxmlformats.org/officeDocument/2006/relationships/hyperlink" Target="http://www.banpt.or.id/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87675" y="1805113"/>
            <a:ext cx="5219136" cy="1619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002060"/>
                </a:solidFill>
                <a:latin typeface="MRNWHO+Arial-BoldMT"/>
                <a:cs typeface="MRNWHO+Arial-BoldMT"/>
              </a:rPr>
              <a:t>Kebijakan</a:t>
            </a:r>
            <a:r>
              <a:rPr dirty="0" sz="3800" b="1">
                <a:solidFill>
                  <a:srgbClr val="002060"/>
                </a:solidFill>
                <a:latin typeface="MRNWHO+Arial-BoldMT"/>
                <a:cs typeface="MRNWHO+Arial-BoldMT"/>
              </a:rPr>
              <a:t> </a:t>
            </a:r>
            <a:r>
              <a:rPr dirty="0" sz="3800" b="1">
                <a:solidFill>
                  <a:srgbClr val="002060"/>
                </a:solidFill>
                <a:latin typeface="MRNWHO+Arial-BoldMT"/>
                <a:cs typeface="MRNWHO+Arial-BoldMT"/>
              </a:rPr>
              <a:t>dan</a:t>
            </a:r>
          </a:p>
          <a:p>
            <a:pPr marL="0" marR="0">
              <a:lnSpc>
                <a:spcPts val="4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002060"/>
                </a:solidFill>
                <a:latin typeface="MRNWHO+Arial-BoldMT"/>
                <a:cs typeface="MRNWHO+Arial-BoldMT"/>
              </a:rPr>
              <a:t>Mekanisme</a:t>
            </a:r>
            <a:r>
              <a:rPr dirty="0" sz="3800" b="1">
                <a:solidFill>
                  <a:srgbClr val="002060"/>
                </a:solidFill>
                <a:latin typeface="MRNWHO+Arial-BoldMT"/>
                <a:cs typeface="MRNWHO+Arial-BoldMT"/>
              </a:rPr>
              <a:t> </a:t>
            </a:r>
            <a:r>
              <a:rPr dirty="0" sz="3800" b="1">
                <a:solidFill>
                  <a:srgbClr val="002060"/>
                </a:solidFill>
                <a:latin typeface="MRNWHO+Arial-BoldMT"/>
                <a:cs typeface="MRNWHO+Arial-BoldMT"/>
              </a:rPr>
              <a:t>Akreditasi</a:t>
            </a:r>
          </a:p>
          <a:p>
            <a:pPr marL="0" marR="0">
              <a:lnSpc>
                <a:spcPts val="4104"/>
              </a:lnSpc>
              <a:spcBef>
                <a:spcPts val="50"/>
              </a:spcBef>
              <a:spcAft>
                <a:spcPts val="0"/>
              </a:spcAft>
            </a:pPr>
            <a:r>
              <a:rPr dirty="0" sz="3800" b="1">
                <a:solidFill>
                  <a:srgbClr val="002060"/>
                </a:solidFill>
                <a:latin typeface="MRNWHO+Arial-BoldMT"/>
                <a:cs typeface="MRNWHO+Arial-BoldMT"/>
              </a:rPr>
              <a:t>BAN-PT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7675" y="4016518"/>
            <a:ext cx="284317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Disampaikan</a:t>
            </a: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oleh: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87675" y="4475363"/>
            <a:ext cx="4912552" cy="46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MRNWHO+Arial-BoldMT"/>
                <a:cs typeface="MRNWHO+Arial-BoldMT"/>
              </a:rPr>
              <a:t>Majelis</a:t>
            </a:r>
            <a:r>
              <a:rPr dirty="0" sz="30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  <a:r>
              <a:rPr dirty="0" sz="30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MRNWHO+Arial-BoldMT"/>
                <a:cs typeface="MRNWHO+Arial-BoldMT"/>
              </a:rPr>
              <a:t>BAN-PT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8182" y="1167329"/>
            <a:ext cx="2771582" cy="1369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Masa</a:t>
            </a: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Berlaku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Peringkat</a:t>
            </a:r>
          </a:p>
          <a:p>
            <a:pPr marL="0" marR="0">
              <a:lnSpc>
                <a:spcPts val="3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12919" y="1196515"/>
            <a:ext cx="81260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af4627"/>
                </a:solidFill>
                <a:latin typeface="MRNWHO+Arial-BoldMT"/>
                <a:cs typeface="MRNWHO+Arial-BoldMT"/>
              </a:rPr>
              <a:t>LAM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3352" y="1218359"/>
            <a:ext cx="120223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af4627"/>
                </a:solidFill>
                <a:latin typeface="MRNWHO+Arial-BoldMT"/>
                <a:cs typeface="MRNWHO+Arial-BoldMT"/>
              </a:rPr>
              <a:t>BANPT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3970" y="1661115"/>
            <a:ext cx="3360458" cy="935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TNWCT+Wingdings-Regular"/>
                <a:cs typeface="JTNWCT+Wingdings-Regular"/>
              </a:rPr>
              <a:t>v</a:t>
            </a:r>
            <a:r>
              <a:rPr dirty="0" sz="205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Jangka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waktu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berlakunya</a:t>
            </a:r>
          </a:p>
          <a:p>
            <a:pPr marL="342900" marR="0">
              <a:lnSpc>
                <a:spcPts val="2234"/>
              </a:lnSpc>
              <a:spcBef>
                <a:spcPts val="15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untuk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Program</a:t>
            </a:r>
          </a:p>
          <a:p>
            <a:pPr marL="34290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Perguruan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Tinggi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yang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61515" y="1735341"/>
            <a:ext cx="2837980" cy="1545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TNWCT+Wingdings-Regular"/>
                <a:cs typeface="JTNWCT+Wingdings-Regular"/>
              </a:rPr>
              <a:t>v</a:t>
            </a:r>
            <a:r>
              <a:rPr dirty="0" sz="205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Jangka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waktu</a:t>
            </a:r>
          </a:p>
          <a:p>
            <a:pPr marL="342900" marR="0">
              <a:lnSpc>
                <a:spcPts val="2234"/>
              </a:lnSpc>
              <a:spcBef>
                <a:spcPts val="15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Program</a:t>
            </a:r>
          </a:p>
          <a:p>
            <a:pPr marL="34290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Studi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yang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dilakukan</a:t>
            </a:r>
          </a:p>
          <a:p>
            <a:pPr marL="34290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oleh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LAM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selama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5</a:t>
            </a:r>
          </a:p>
          <a:p>
            <a:pPr marL="34290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(Lima)</a:t>
            </a:r>
            <a:r>
              <a:rPr dirty="0" sz="2000" spc="-12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36870" y="2579611"/>
            <a:ext cx="3242394" cy="6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dilakukan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oleh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BAN-PT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selama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8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(Delapan)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93970" y="3261315"/>
            <a:ext cx="3753654" cy="935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TNWCT+Wingdings-Regular"/>
                <a:cs typeface="JTNWCT+Wingdings-Regular"/>
              </a:rPr>
              <a:t>v</a:t>
            </a:r>
            <a:r>
              <a:rPr dirty="0" sz="205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Status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terakreditasi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dari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BAN</a:t>
            </a:r>
          </a:p>
          <a:p>
            <a:pPr marL="342900" marR="0">
              <a:lnSpc>
                <a:spcPts val="2234"/>
              </a:lnSpc>
              <a:spcBef>
                <a:spcPts val="15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-PT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diperpanjang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melalui</a:t>
            </a:r>
          </a:p>
          <a:p>
            <a:pPr marL="34290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mekanisme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automasi</a:t>
            </a:r>
            <a:r>
              <a:rPr dirty="0" sz="1400">
                <a:solidFill>
                  <a:srgbClr val="000000"/>
                </a:solidFill>
                <a:latin typeface="PDFHLS+ArialMT"/>
                <a:cs typeface="PDFHLS+ArialMT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61515" y="3335541"/>
            <a:ext cx="2667804" cy="630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TNWCT+Wingdings-Regular"/>
                <a:cs typeface="JTNWCT+Wingdings-Regular"/>
              </a:rPr>
              <a:t>v</a:t>
            </a:r>
            <a:r>
              <a:rPr dirty="0" sz="205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Status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terakreditasi</a:t>
            </a:r>
          </a:p>
          <a:p>
            <a:pPr marL="342900" marR="0">
              <a:lnSpc>
                <a:spcPts val="2234"/>
              </a:lnSpc>
              <a:spcBef>
                <a:spcPts val="15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dari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LAM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04415" y="3949237"/>
            <a:ext cx="2551472" cy="6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diperpanjang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melalui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mekanisme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automasi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3970" y="4246318"/>
            <a:ext cx="3558109" cy="1308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70c0"/>
                </a:solidFill>
                <a:latin typeface="JTNWCT+Wingdings-Regular"/>
                <a:cs typeface="JTNWCT+Wingdings-Regular"/>
              </a:rPr>
              <a:t>v</a:t>
            </a:r>
            <a:r>
              <a:rPr dirty="0" sz="1450" spc="104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Mekanisme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automasi: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mekanisme</a:t>
            </a:r>
          </a:p>
          <a:p>
            <a:pPr marL="342900" marR="0">
              <a:lnSpc>
                <a:spcPts val="1564"/>
              </a:lnSpc>
              <a:spcBef>
                <a:spcPts val="106"/>
              </a:spcBef>
              <a:spcAft>
                <a:spcPts val="0"/>
              </a:spcAft>
            </a:pP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Akreditasi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ulang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tanpa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asesmen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oleh</a:t>
            </a:r>
          </a:p>
          <a:p>
            <a:pPr marL="34290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asesor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dengan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cara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memantau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dan</a:t>
            </a:r>
          </a:p>
          <a:p>
            <a:pPr marL="34290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mengevaluasi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mutu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program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studi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dan</a:t>
            </a:r>
          </a:p>
          <a:p>
            <a:pPr marL="34290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perguruan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tinggi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berdasarkan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data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dan</a:t>
            </a:r>
          </a:p>
          <a:p>
            <a:pPr marL="34290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informasi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pada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PD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1400">
                <a:solidFill>
                  <a:srgbClr val="0070c0"/>
                </a:solidFill>
                <a:latin typeface="PDFHLS+ArialMT"/>
                <a:cs typeface="PDFHLS+ArialMT"/>
              </a:rPr>
              <a:t>Dikti.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9639" y="6471234"/>
            <a:ext cx="463078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20XX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57825" y="6471234"/>
            <a:ext cx="1436770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Contoso</a:t>
            </a: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business</a:t>
            </a: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plan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22660" y="6471234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12919" y="1196515"/>
            <a:ext cx="81260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af4627"/>
                </a:solidFill>
                <a:latin typeface="MRNWHO+Arial-BoldMT"/>
                <a:cs typeface="MRNWHO+Arial-BoldMT"/>
              </a:rPr>
              <a:t>LAM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3352" y="1218359"/>
            <a:ext cx="120223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af4627"/>
                </a:solidFill>
                <a:latin typeface="MRNWHO+Arial-BoldMT"/>
                <a:cs typeface="MRNWHO+Arial-BoldMT"/>
              </a:rPr>
              <a:t>BANPT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8181" y="1386785"/>
            <a:ext cx="2117526" cy="931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Status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61515" y="1698273"/>
            <a:ext cx="2889546" cy="575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program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studi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menghasilkan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status: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25376" y="1776448"/>
            <a:ext cx="3172248" cy="575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perguruan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tinggi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menghasilkan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status: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61515" y="2333273"/>
            <a:ext cx="2423710" cy="702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a.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tidak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terakreditasi</a:t>
            </a:r>
          </a:p>
          <a:p>
            <a:pPr marL="0" marR="0">
              <a:lnSpc>
                <a:spcPts val="2234"/>
              </a:lnSpc>
              <a:spcBef>
                <a:spcPts val="7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b.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terakreditasi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25376" y="2411448"/>
            <a:ext cx="2423710" cy="702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a.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tidak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terakreditasi</a:t>
            </a:r>
          </a:p>
          <a:p>
            <a:pPr marL="0" marR="0">
              <a:lnSpc>
                <a:spcPts val="2234"/>
              </a:lnSpc>
              <a:spcBef>
                <a:spcPts val="7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b.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Terakreditasi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61515" y="3095273"/>
            <a:ext cx="263580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c.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terakreditasi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unggul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61515" y="3476273"/>
            <a:ext cx="2367572" cy="82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d.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terakreditasi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oleh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lembaga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akreditasi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internasional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83352" y="4421147"/>
            <a:ext cx="111258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Catatan: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83352" y="4802147"/>
            <a:ext cx="5316004" cy="82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Peringkat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akreditasi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yang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ada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(A,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Unggul,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B,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Baik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Sekali,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C,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dan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Baik)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tetap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berlaku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hingga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masa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berlakunya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70c0"/>
                </a:solidFill>
                <a:latin typeface="PDFHLS+ArialMT"/>
                <a:cs typeface="PDFHLS+ArialMT"/>
              </a:rPr>
              <a:t>selesai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9639" y="6471234"/>
            <a:ext cx="463078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20XX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57825" y="6471234"/>
            <a:ext cx="1436770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Contoso</a:t>
            </a: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business</a:t>
            </a: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plan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22660" y="6471234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DFHLS+ArialMT"/>
                <a:cs typeface="PDFHLS+ArialMT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862" y="1330891"/>
            <a:ext cx="4886134" cy="666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4400" b="1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4400" b="1">
                <a:solidFill>
                  <a:srgbClr val="262626"/>
                </a:solidFill>
                <a:latin typeface="Garamond"/>
                <a:cs typeface="Garamond"/>
              </a:rPr>
              <a:t>Terakreditasi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2803959"/>
            <a:ext cx="6026582" cy="44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b15e28"/>
                </a:solidFill>
                <a:latin typeface="PDFHLS+ArialMT"/>
                <a:cs typeface="PDFHLS+ArialMT"/>
              </a:rPr>
              <a:t>•</a:t>
            </a:r>
            <a:r>
              <a:rPr dirty="0" sz="2800" spc="492">
                <a:solidFill>
                  <a:srgbClr val="b15e28"/>
                </a:solidFill>
                <a:latin typeface="PDFHLS+ArialMT"/>
                <a:cs typeface="PDFHLS+ArialMT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terakreditasi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berarti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memenuhi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Dikti.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3319071"/>
            <a:ext cx="7403363" cy="956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b15e28"/>
                </a:solidFill>
                <a:latin typeface="PDFHLS+ArialMT"/>
                <a:cs typeface="PDFHLS+ArialMT"/>
              </a:rPr>
              <a:t>•</a:t>
            </a:r>
            <a:r>
              <a:rPr dirty="0" sz="2800" spc="492">
                <a:solidFill>
                  <a:srgbClr val="b15e28"/>
                </a:solidFill>
                <a:latin typeface="PDFHLS+ArialMT"/>
                <a:cs typeface="PDFHLS+ArialMT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terakreditasi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unggul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berarti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memenuhi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standar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LAM.</a:t>
            </a:r>
          </a:p>
          <a:p>
            <a:pPr marL="0" marR="0">
              <a:lnSpc>
                <a:spcPts val="3139"/>
              </a:lnSpc>
              <a:spcBef>
                <a:spcPts val="930"/>
              </a:spcBef>
              <a:spcAft>
                <a:spcPts val="0"/>
              </a:spcAft>
            </a:pPr>
            <a:r>
              <a:rPr dirty="0" sz="2800">
                <a:solidFill>
                  <a:srgbClr val="b15e28"/>
                </a:solidFill>
                <a:latin typeface="PDFHLS+ArialMT"/>
                <a:cs typeface="PDFHLS+ArialMT"/>
              </a:rPr>
              <a:t>•</a:t>
            </a:r>
            <a:r>
              <a:rPr dirty="0" sz="2800" spc="492">
                <a:solidFill>
                  <a:srgbClr val="b15e28"/>
                </a:solidFill>
                <a:latin typeface="PDFHLS+ArialMT"/>
                <a:cs typeface="PDFHLS+ArialMT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Standar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LAM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harus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melampaui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Dikti.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4349295"/>
            <a:ext cx="10597969" cy="44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b15e28"/>
                </a:solidFill>
                <a:latin typeface="PDFHLS+ArialMT"/>
                <a:cs typeface="PDFHLS+ArialMT"/>
              </a:rPr>
              <a:t>•</a:t>
            </a:r>
            <a:r>
              <a:rPr dirty="0" sz="2800" spc="492">
                <a:solidFill>
                  <a:srgbClr val="b15e28"/>
                </a:solidFill>
                <a:latin typeface="PDFHLS+ArialMT"/>
                <a:cs typeface="PDFHLS+ArialMT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Program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studi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yang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mendapatkan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akreditasi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internasional,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tidak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perlu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menjalani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proses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5390" y="4775439"/>
            <a:ext cx="2369744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akreditasi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nasional.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5862" y="1330891"/>
            <a:ext cx="4886134" cy="666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4400" b="1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4400" b="1">
                <a:solidFill>
                  <a:srgbClr val="262626"/>
                </a:solidFill>
                <a:latin typeface="Garamond"/>
                <a:cs typeface="Garamond"/>
              </a:rPr>
              <a:t>Terakreditasi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6841" y="2531761"/>
            <a:ext cx="8655482" cy="44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b15e28"/>
                </a:solidFill>
                <a:latin typeface="PDFHLS+ArialMT"/>
                <a:cs typeface="PDFHLS+ArialMT"/>
              </a:rPr>
              <a:t>•</a:t>
            </a:r>
            <a:r>
              <a:rPr dirty="0" sz="2800" spc="492">
                <a:solidFill>
                  <a:srgbClr val="b15e28"/>
                </a:solidFill>
                <a:latin typeface="PDFHLS+ArialMT"/>
                <a:cs typeface="PDFHLS+ArialMT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terakreditasi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bersifat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wajib,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tapi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terakreditasi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unggul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tidak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2591" y="2921328"/>
            <a:ext cx="1792147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bersifat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wajib.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6841" y="3339481"/>
            <a:ext cx="8724749" cy="919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b15e28"/>
                </a:solidFill>
                <a:latin typeface="PDFHLS+ArialMT"/>
                <a:cs typeface="PDFHLS+ArialMT"/>
              </a:rPr>
              <a:t>•</a:t>
            </a:r>
            <a:r>
              <a:rPr dirty="0" sz="2800" spc="492">
                <a:solidFill>
                  <a:srgbClr val="b15e28"/>
                </a:solidFill>
                <a:latin typeface="PDFHLS+ArialMT"/>
                <a:cs typeface="PDFHLS+ArialMT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Pemerintah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menanggung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biaya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asesmen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untuk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terakreditasi.</a:t>
            </a:r>
          </a:p>
          <a:p>
            <a:pPr marL="0" marR="0">
              <a:lnSpc>
                <a:spcPts val="3139"/>
              </a:lnSpc>
              <a:spcBef>
                <a:spcPts val="642"/>
              </a:spcBef>
              <a:spcAft>
                <a:spcPts val="0"/>
              </a:spcAft>
            </a:pPr>
            <a:r>
              <a:rPr dirty="0" sz="2800">
                <a:solidFill>
                  <a:srgbClr val="b15e28"/>
                </a:solidFill>
                <a:latin typeface="PDFHLS+ArialMT"/>
                <a:cs typeface="PDFHLS+ArialMT"/>
              </a:rPr>
              <a:t>•</a:t>
            </a:r>
            <a:r>
              <a:rPr dirty="0" sz="2800" spc="492">
                <a:solidFill>
                  <a:srgbClr val="b15e28"/>
                </a:solidFill>
                <a:latin typeface="PDFHLS+ArialMT"/>
                <a:cs typeface="PDFHLS+ArialMT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Perguruan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tinggi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menanggung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biaya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asesmen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untuk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terakreditasi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2591" y="4207584"/>
            <a:ext cx="101590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unggul.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6841" y="4625737"/>
            <a:ext cx="8719489" cy="109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b15e28"/>
                </a:solidFill>
                <a:latin typeface="PDFHLS+ArialMT"/>
                <a:cs typeface="PDFHLS+ArialMT"/>
              </a:rPr>
              <a:t>•</a:t>
            </a:r>
            <a:r>
              <a:rPr dirty="0" sz="2800" spc="492">
                <a:solidFill>
                  <a:srgbClr val="b15e28"/>
                </a:solidFill>
                <a:latin typeface="PDFHLS+ArialMT"/>
                <a:cs typeface="PDFHLS+ArialMT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Perguruan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tinggi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yang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belum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mampu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atau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merasa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belum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perlu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untuk</a:t>
            </a:r>
          </a:p>
          <a:p>
            <a:pPr marL="28575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program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studinya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mendapatkan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status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terakreditasi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unggul,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tidak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harus</a:t>
            </a:r>
          </a:p>
          <a:p>
            <a:pPr marL="28575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mengajukan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asesmen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akreditasi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unggul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ke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262626"/>
                </a:solidFill>
                <a:latin typeface="Garamond"/>
                <a:cs typeface="Garamond"/>
              </a:rPr>
              <a:t>LAM.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1520" y="304782"/>
            <a:ext cx="10214258" cy="693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Daftar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Program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Studi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Diakreditasi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LAM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64459" y="1482504"/>
            <a:ext cx="145106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989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PerBANPT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/2022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24030" y="2571077"/>
            <a:ext cx="234761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Kepmendikbudristek</a:t>
            </a:r>
          </a:p>
          <a:p>
            <a:pPr marL="261937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N0.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128/P/2022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41448" y="3698838"/>
            <a:ext cx="234492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Kepme</a:t>
            </a:r>
            <a:r>
              <a:rPr dirty="0" sz="2000" spc="169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ik</a:t>
            </a:r>
            <a:r>
              <a:rPr dirty="0" sz="2000" spc="16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dristek</a:t>
            </a:r>
          </a:p>
          <a:p>
            <a:pPr marL="209041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dirty="0" sz="2000" spc="20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6/</a:t>
            </a:r>
            <a:r>
              <a:rPr dirty="0" sz="2000" spc="31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55462" y="4778466"/>
            <a:ext cx="1605768" cy="1031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4269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 b="1">
                <a:solidFill>
                  <a:srgbClr val="000000"/>
                </a:solidFill>
                <a:latin typeface="Calibri"/>
                <a:cs typeface="Calibri"/>
              </a:rPr>
              <a:t>Daftar</a:t>
            </a:r>
            <a:r>
              <a:rPr dirty="0" sz="2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000000"/>
                </a:solidFill>
                <a:latin typeface="Calibri"/>
                <a:cs typeface="Calibri"/>
              </a:rPr>
              <a:t>PS</a:t>
            </a:r>
          </a:p>
          <a:p>
            <a:pPr marL="0" marR="0">
              <a:lnSpc>
                <a:spcPts val="2300"/>
              </a:lnSpc>
              <a:spcBef>
                <a:spcPts val="460"/>
              </a:spcBef>
              <a:spcAft>
                <a:spcPts val="0"/>
              </a:spcAft>
            </a:pPr>
            <a:r>
              <a:rPr dirty="0" sz="2300" b="1">
                <a:solidFill>
                  <a:srgbClr val="000000"/>
                </a:solidFill>
                <a:latin typeface="Calibri"/>
                <a:cs typeface="Calibri"/>
              </a:rPr>
              <a:t>Diakreditasi</a:t>
            </a:r>
          </a:p>
          <a:p>
            <a:pPr marL="445402" marR="0">
              <a:lnSpc>
                <a:spcPts val="2300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300" b="1">
                <a:solidFill>
                  <a:srgbClr val="000000"/>
                </a:solidFill>
                <a:latin typeface="Calibri"/>
                <a:cs typeface="Calibri"/>
              </a:rPr>
              <a:t>LAM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39" y="306395"/>
            <a:ext cx="1918245" cy="164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Cakupan</a:t>
            </a:r>
          </a:p>
          <a:p>
            <a:pPr marL="0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Program</a:t>
            </a:r>
          </a:p>
          <a:p>
            <a:pPr marL="0" marR="0">
              <a:lnSpc>
                <a:spcPts val="40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Studi</a:t>
            </a:r>
            <a:r>
              <a:rPr dirty="0" sz="4000" spc="-96">
                <a:solidFill>
                  <a:srgbClr val="ffffff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88630" y="400828"/>
            <a:ext cx="2230256" cy="932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5241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PerBANPT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/2022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8996" y="1791627"/>
            <a:ext cx="6996414" cy="1732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850" spc="9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beralih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adalah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</a:p>
          <a:p>
            <a:pPr marL="53340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semua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modus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pembelajaran,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meliputi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tatap</a:t>
            </a:r>
          </a:p>
          <a:p>
            <a:pPr marL="53340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muka,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PJJ,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modus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pembelajaran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lain</a:t>
            </a:r>
          </a:p>
          <a:p>
            <a:pPr marL="533400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sesuai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1952314"/>
            <a:ext cx="255408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bawah</a:t>
            </a:r>
            <a:r>
              <a:rPr dirty="0" sz="4000" spc="-95">
                <a:solidFill>
                  <a:srgbClr val="ffffff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LAM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8996" y="3727108"/>
            <a:ext cx="6951256" cy="21592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850" spc="9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Studi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termasuk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</a:p>
          <a:p>
            <a:pPr marL="533400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Cakupan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Studi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pada</a:t>
            </a:r>
          </a:p>
          <a:p>
            <a:pPr marL="53340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diakreditasi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BAN-PT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sampai</a:t>
            </a:r>
          </a:p>
          <a:p>
            <a:pPr marL="533400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berdirinya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sesuai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</a:p>
          <a:p>
            <a:pPr marL="53340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studi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tersebut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17365" y="238190"/>
            <a:ext cx="7300586" cy="112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termasuk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pada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lebih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satu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memilih</a:t>
            </a:r>
          </a:p>
          <a:p>
            <a:pPr marL="35560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berdasarkan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kesesuaian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kurikulum,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CPL,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dan/atau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306395"/>
            <a:ext cx="1918245" cy="164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Cakupan</a:t>
            </a:r>
          </a:p>
          <a:p>
            <a:pPr marL="0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Program</a:t>
            </a:r>
          </a:p>
          <a:p>
            <a:pPr marL="0" marR="0">
              <a:lnSpc>
                <a:spcPts val="40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Studi</a:t>
            </a:r>
            <a:r>
              <a:rPr dirty="0" sz="4000" spc="-96">
                <a:solidFill>
                  <a:srgbClr val="ffffff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di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17365" y="1487870"/>
            <a:ext cx="7439153" cy="149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mempunyai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nama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berbeda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namun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mempunyai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kurikulum,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CPL,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dan/atau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sama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salah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satu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bawah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</a:p>
          <a:p>
            <a:pPr marL="35560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1952314"/>
            <a:ext cx="255408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bawah</a:t>
            </a:r>
            <a:r>
              <a:rPr dirty="0" sz="4000" spc="-95">
                <a:solidFill>
                  <a:srgbClr val="ffffff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4000">
                <a:solidFill>
                  <a:srgbClr val="ffffff"/>
                </a:solidFill>
                <a:latin typeface="DSITCE+Calibri-Light,Bold"/>
                <a:cs typeface="DSITCE+Calibri-Light,Bold"/>
              </a:rPr>
              <a:t>LAM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17365" y="3103310"/>
            <a:ext cx="7334146" cy="185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termasuk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cakupan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namun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memiliki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kurikulum,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CPL,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dan/atau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berbeda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cakupan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tersebut,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BAN-PT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35560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sesuai.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0157" y="3683449"/>
            <a:ext cx="1970524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2284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PerBANPT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/2022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17365" y="5084509"/>
            <a:ext cx="7600562" cy="149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belum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termasuk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cakupan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namun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mempunyai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kurikulum,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CPL,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dan/atau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sesuai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salah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satu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</a:p>
          <a:p>
            <a:pPr marL="3556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tersebut.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3497" y="5296816"/>
            <a:ext cx="2929773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SK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Direktur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BANPT</a:t>
            </a:r>
          </a:p>
          <a:p>
            <a:pPr marL="549547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007/BAN-</a:t>
            </a:r>
          </a:p>
          <a:p>
            <a:pPr marL="45504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PT/SK/IV/2022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4530" y="406434"/>
            <a:ext cx="10214259" cy="693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Daftar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Program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Studi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Diakreditasi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mbria"/>
                <a:cs typeface="Cambria"/>
              </a:rPr>
              <a:t>LAM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4776" y="1538526"/>
            <a:ext cx="2944264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 u="sng">
                <a:solidFill>
                  <a:srgbClr val="002060"/>
                </a:solidFill>
                <a:latin typeface="Cambria"/>
                <a:cs typeface="Cambria"/>
              </a:rPr>
              <a:t>Pasal</a:t>
            </a:r>
            <a:r>
              <a:rPr dirty="0" sz="1700" b="1" u="sng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1700" b="1" u="sng">
                <a:solidFill>
                  <a:srgbClr val="002060"/>
                </a:solidFill>
                <a:latin typeface="Cambria"/>
                <a:cs typeface="Cambria"/>
              </a:rPr>
              <a:t>2</a:t>
            </a:r>
            <a:r>
              <a:rPr dirty="0" sz="1700" b="1" u="sng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1700" b="1" u="sng">
                <a:solidFill>
                  <a:srgbClr val="002060"/>
                </a:solidFill>
                <a:latin typeface="Cambria"/>
                <a:cs typeface="Cambria"/>
              </a:rPr>
              <a:t>PerBAN-PT</a:t>
            </a:r>
            <a:r>
              <a:rPr dirty="0" sz="1700" b="1" u="sng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1700" b="1" u="sng">
                <a:solidFill>
                  <a:srgbClr val="002060"/>
                </a:solidFill>
                <a:latin typeface="Cambria"/>
                <a:cs typeface="Cambria"/>
              </a:rPr>
              <a:t>19/2022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91313" y="1650862"/>
            <a:ext cx="2642828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24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/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4787" y="1758283"/>
            <a:ext cx="2585423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/2022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7638" y="1873806"/>
            <a:ext cx="3036123" cy="1068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78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Cakupan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LAM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dapat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berubah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atas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usulan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dari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LAM,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AUPPS,</a:t>
            </a:r>
          </a:p>
          <a:p>
            <a:pPr marL="162349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organisasi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profesi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terkait,</a:t>
            </a:r>
          </a:p>
          <a:p>
            <a:pPr marL="432491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dan/atau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pemangku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91313" y="1955662"/>
            <a:ext cx="2642828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25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/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2022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29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/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2022</a:t>
            </a:r>
          </a:p>
          <a:p>
            <a:pPr marL="92868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1/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2023</a:t>
            </a:r>
          </a:p>
          <a:p>
            <a:pPr marL="1151247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66651" y="2232308"/>
            <a:ext cx="2861164" cy="8093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APSKVP+Cambria"/>
                <a:cs typeface="APSKVP+Cambria"/>
              </a:rPr>
              <a:t>CakupanꢀAkreditasiꢀProgramꢀ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APSKVP+Cambria"/>
                <a:cs typeface="APSKVP+Cambria"/>
              </a:rPr>
              <a:t>StudiꢀpadaꢀLembagaꢀ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APSKVP+Cambria"/>
                <a:cs typeface="APSKVP+Cambria"/>
              </a:rPr>
              <a:t>AkreditasiꢀMandiri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2065" y="2910126"/>
            <a:ext cx="2920271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kepentingan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terkait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mbria"/>
                <a:cs typeface="Cambria"/>
              </a:rPr>
              <a:t>lainnya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97982" y="5429001"/>
            <a:ext cx="2507158" cy="761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Cakupan</a:t>
            </a: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LAM</a:t>
            </a: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di</a:t>
            </a:r>
          </a:p>
          <a:p>
            <a:pPr marL="0" marR="0">
              <a:lnSpc>
                <a:spcPts val="2813"/>
              </a:lnSpc>
              <a:spcBef>
                <a:spcPts val="66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www.banpt.or.i</a:t>
            </a:r>
            <a:r>
              <a:rPr dirty="0" sz="2400" b="1">
                <a:solidFill>
                  <a:srgbClr val="0563c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46257" y="1057743"/>
            <a:ext cx="4255954" cy="2463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0400" marR="0">
              <a:lnSpc>
                <a:spcPts val="469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Perubahan</a:t>
            </a:r>
          </a:p>
          <a:p>
            <a:pPr marL="0" marR="0">
              <a:lnSpc>
                <a:spcPts val="4695"/>
              </a:lnSpc>
              <a:spcBef>
                <a:spcPts val="10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Layanan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APS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di</a:t>
            </a:r>
          </a:p>
          <a:p>
            <a:pPr marL="407987" marR="0">
              <a:lnSpc>
                <a:spcPts val="4695"/>
              </a:lnSpc>
              <a:spcBef>
                <a:spcPts val="10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BAN-PT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Bagi</a:t>
            </a:r>
          </a:p>
          <a:p>
            <a:pPr marL="625475" marR="0">
              <a:lnSpc>
                <a:spcPts val="4695"/>
              </a:lnSpc>
              <a:spcBef>
                <a:spcPts val="10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Prodi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Yang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12139" y="3496143"/>
            <a:ext cx="4123405" cy="634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9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Pindah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ke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LAM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3779" y="4858654"/>
            <a:ext cx="4485356" cy="574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PerBANPT</a:t>
            </a:r>
            <a:r>
              <a:rPr dirty="0" sz="36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9/2020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7846" y="1017244"/>
            <a:ext cx="1376883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KEMDIKBUD-</a:t>
            </a:r>
          </a:p>
          <a:p>
            <a:pPr marL="299231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RISTEK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7193" y="1147339"/>
            <a:ext cx="2323112" cy="101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00"/>
                </a:solidFill>
                <a:latin typeface="PDFHLS+ArialMT"/>
                <a:cs typeface="PDFHLS+ArialMT"/>
              </a:rPr>
              <a:t>•</a:t>
            </a:r>
            <a:r>
              <a:rPr dirty="0" sz="1650" spc="1214">
                <a:solidFill>
                  <a:srgbClr val="ffff00"/>
                </a:solidFill>
                <a:latin typeface="PDFHLS+ArialMT"/>
                <a:cs typeface="PDFHLS+ArialMT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Menetapkan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kebijakan</a:t>
            </a:r>
          </a:p>
          <a:p>
            <a:pPr marL="394543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akreditasi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PT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dan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PS</a:t>
            </a:r>
          </a:p>
          <a:p>
            <a:pPr marL="34032" marR="0">
              <a:lnSpc>
                <a:spcPts val="184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50">
                <a:solidFill>
                  <a:srgbClr val="ffff00"/>
                </a:solidFill>
                <a:latin typeface="PDFHLS+ArialMT"/>
                <a:cs typeface="PDFHLS+ArialMT"/>
              </a:rPr>
              <a:t>•</a:t>
            </a:r>
            <a:r>
              <a:rPr dirty="0" sz="1650" spc="1214">
                <a:solidFill>
                  <a:srgbClr val="ffff00"/>
                </a:solidFill>
                <a:latin typeface="PDFHLS+ArialMT"/>
                <a:cs typeface="PDFHLS+ArialMT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Me-monev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Kinerja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DE</a:t>
            </a:r>
          </a:p>
          <a:p>
            <a:pPr marL="852686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dan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00"/>
                </a:solidFill>
                <a:latin typeface="Calibri"/>
                <a:cs typeface="Calibri"/>
              </a:rPr>
              <a:t>LAM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66670" y="1686145"/>
            <a:ext cx="1088600" cy="403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64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00"/>
                </a:solidFill>
                <a:latin typeface="Calibri"/>
                <a:cs typeface="Calibri"/>
              </a:rPr>
              <a:t>Melaksanakan</a:t>
            </a:r>
          </a:p>
          <a:p>
            <a:pPr marL="0" marR="0">
              <a:lnSpc>
                <a:spcPts val="1400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400">
                <a:solidFill>
                  <a:srgbClr val="ffff00"/>
                </a:solidFill>
                <a:latin typeface="Calibri"/>
                <a:cs typeface="Calibri"/>
              </a:rPr>
              <a:t>Akreditasi</a:t>
            </a:r>
            <a:r>
              <a:rPr dirty="0" sz="140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00"/>
                </a:solidFill>
                <a:latin typeface="Calibri"/>
                <a:cs typeface="Calibri"/>
              </a:rPr>
              <a:t>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5122" y="3062694"/>
            <a:ext cx="772492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47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00"/>
                </a:solidFill>
                <a:latin typeface="Calibri"/>
                <a:cs typeface="Calibri"/>
              </a:rPr>
              <a:t>Melaksa-</a:t>
            </a:r>
          </a:p>
          <a:p>
            <a:pPr marL="122398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00"/>
                </a:solidFill>
                <a:latin typeface="Calibri"/>
                <a:cs typeface="Calibri"/>
              </a:rPr>
              <a:t>nakan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ffff00"/>
                </a:solidFill>
                <a:latin typeface="Calibri"/>
                <a:cs typeface="Calibri"/>
              </a:rPr>
              <a:t>Akreditasi</a:t>
            </a:r>
          </a:p>
          <a:p>
            <a:pPr marL="231762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ffff00"/>
                </a:solidFill>
                <a:latin typeface="Calibri"/>
                <a:cs typeface="Calibri"/>
              </a:rPr>
              <a:t>PT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025" y="6474168"/>
            <a:ext cx="64781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Tata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Hubungan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Kerja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BAN-PT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(MA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dan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DE)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–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LAM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>
                <a:solidFill>
                  <a:srgbClr val="203864"/>
                </a:solidFill>
                <a:latin typeface="DSITCE+Calibri-Light,Bold"/>
                <a:cs typeface="DSITCE+Calibri-Light,Bold"/>
              </a:rPr>
              <a:t>–</a:t>
            </a:r>
            <a:r>
              <a:rPr dirty="0" sz="1800" spc="-43">
                <a:solidFill>
                  <a:srgbClr val="203864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1800" spc="10">
                <a:solidFill>
                  <a:srgbClr val="203864"/>
                </a:solidFill>
                <a:latin typeface="DSITCE+Calibri-Light,Bold"/>
                <a:cs typeface="DSITCE+Calibri-Light,Bold"/>
              </a:rPr>
              <a:t>KemdikbudRistek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0916" y="322684"/>
            <a:ext cx="1746522" cy="777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421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Tanggal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Penetapan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48864" y="677059"/>
            <a:ext cx="146300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&gt;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90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Hari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56999" y="728247"/>
            <a:ext cx="3241712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Masa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transisi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90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Hari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8826" y="1766025"/>
            <a:ext cx="5553190" cy="94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TNWCT+Wingdings-Regular"/>
                <a:cs typeface="JTNWCT+Wingdings-Regular"/>
              </a:rPr>
              <a:t>v</a:t>
            </a:r>
            <a:r>
              <a:rPr dirty="0" sz="2050" spc="-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BAN-PT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masih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menerima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usulan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APS</a:t>
            </a:r>
            <a:r>
              <a:rPr dirty="0" sz="2000" spc="8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bagi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</a:p>
          <a:p>
            <a:pPr marL="56245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masa</a:t>
            </a:r>
            <a:r>
              <a:rPr dirty="0" sz="2000" spc="1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akreditasi</a:t>
            </a:r>
            <a:r>
              <a:rPr dirty="0" sz="2000" spc="-1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berakhir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(kadaluarsa)</a:t>
            </a:r>
            <a:r>
              <a:rPr dirty="0" sz="2000" spc="-3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dirty="0" sz="2000" spc="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jangka</a:t>
            </a:r>
          </a:p>
          <a:p>
            <a:pPr marL="1894594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waktu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180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hari.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43794" y="2832825"/>
            <a:ext cx="4839179" cy="6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TNWCT+Wingdings-Regular"/>
                <a:cs typeface="JTNWCT+Wingdings-Regular"/>
              </a:rPr>
              <a:t>v</a:t>
            </a:r>
            <a:r>
              <a:rPr dirty="0" sz="2050" spc="-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mengusulkan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APS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</a:p>
          <a:p>
            <a:pPr marL="61852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peringkat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Baik,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B,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Baik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14">
                <a:solidFill>
                  <a:srgbClr val="ffffff"/>
                </a:solidFill>
                <a:latin typeface="Calibri"/>
                <a:cs typeface="Calibri"/>
              </a:rPr>
              <a:t>Sekali.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9644" y="3386280"/>
            <a:ext cx="1557013" cy="1247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PS</a:t>
            </a: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masuk</a:t>
            </a:r>
          </a:p>
          <a:p>
            <a:pPr marL="84174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cakupan</a:t>
            </a:r>
          </a:p>
          <a:p>
            <a:pPr marL="364331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LAM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83880" y="3527792"/>
            <a:ext cx="1257968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3425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APS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LAM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25475" y="4007143"/>
            <a:ext cx="5479565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511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BAN-PT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masih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tetap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melaksanakan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perpanjangan</a:t>
            </a:r>
          </a:p>
          <a:p>
            <a:pPr marL="607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peringkat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akreditasi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tanpa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pengajuan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bagi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APS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yang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berakhir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(kadaluwarsa)</a:t>
            </a:r>
            <a:r>
              <a:rPr dirty="0" sz="2000" spc="-6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dalam</a:t>
            </a:r>
            <a:r>
              <a:rPr dirty="0" sz="2000" spc="14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jangka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waktu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90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hari.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08471" y="5514587"/>
            <a:ext cx="5698343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BANPT</a:t>
            </a:r>
            <a:r>
              <a:rPr dirty="0" sz="2000" spc="-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tetap</a:t>
            </a:r>
            <a:r>
              <a:rPr dirty="0" sz="2000" spc="-5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menerima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memproses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permohonan</a:t>
            </a:r>
          </a:p>
          <a:p>
            <a:pPr marL="286556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pengakuan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akreditasi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internasional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hingga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terbit</a:t>
            </a:r>
          </a:p>
          <a:p>
            <a:pPr marL="2237345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keputusan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39690" y="1851079"/>
            <a:ext cx="3882314" cy="2035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9075" marR="0">
              <a:lnSpc>
                <a:spcPts val="5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Mekanisme</a:t>
            </a:r>
          </a:p>
          <a:p>
            <a:pPr marL="0" marR="0">
              <a:lnSpc>
                <a:spcPts val="51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Akreditasi</a:t>
            </a:r>
            <a:r>
              <a:rPr dirty="0" sz="44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4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di</a:t>
            </a:r>
          </a:p>
          <a:p>
            <a:pPr marL="777081" marR="0">
              <a:lnSpc>
                <a:spcPts val="51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BAN-PT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33779" y="4858654"/>
            <a:ext cx="4485356" cy="574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PerBANPT</a:t>
            </a:r>
            <a:r>
              <a:rPr dirty="0" sz="36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1/2022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30065" y="377698"/>
            <a:ext cx="6727875" cy="9387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305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Mekanisme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BAN-PT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diatur</a:t>
            </a:r>
          </a:p>
          <a:p>
            <a:pPr marL="531812" marR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melalui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PerBANPT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557424"/>
            <a:ext cx="2845692" cy="185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Mekanisme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Akreditasi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BANPT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0065" y="1444498"/>
            <a:ext cx="6521701" cy="1395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305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Perubahan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mendasar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terletak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pada</a:t>
            </a:r>
          </a:p>
          <a:p>
            <a:pPr marL="531812" marR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mekanisme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pemantauan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evaluasi</a:t>
            </a:r>
          </a:p>
          <a:p>
            <a:pPr marL="531812" marR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(PEPA)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39" y="2447440"/>
            <a:ext cx="2296641" cy="3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1/2022</a:t>
            </a:r>
            <a:r>
              <a:rPr dirty="0" sz="2000" spc="-4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30065" y="2968498"/>
            <a:ext cx="7440698" cy="938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305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Prinsip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perubahan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adalah: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penyederhanaan</a:t>
            </a:r>
          </a:p>
          <a:p>
            <a:pPr marL="531812" marR="0">
              <a:lnSpc>
                <a:spcPts val="30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proses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tanpa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mengurangi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mutu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30065" y="4035298"/>
            <a:ext cx="7453589" cy="938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305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Perubahan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mekanisme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PEPA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efektif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berlaku</a:t>
            </a:r>
          </a:p>
          <a:p>
            <a:pPr marL="531812" marR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sejak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Januari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2022.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13289" y="5668491"/>
            <a:ext cx="620456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Kebijakan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hanya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berlaku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proses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BANPT.</a:t>
            </a:r>
          </a:p>
          <a:p>
            <a:pPr marL="10341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diakreditasi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mengikuti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kebijakan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LAM.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65003" y="375344"/>
            <a:ext cx="7001667" cy="1170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PT/PS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peringkatnya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turun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berdasarkan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pemantauan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Ulang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menggunakan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IAPS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4.0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IAPT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3.0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557424"/>
            <a:ext cx="2845692" cy="185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Mekanisme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Akreditasi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BANPT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65003" y="1594544"/>
            <a:ext cx="7827450" cy="1170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PT/PS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peringkatnya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TMSP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berdasarkan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pemantauan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setelah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mendapatkan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pembinaan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rekomendasi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39" y="2447440"/>
            <a:ext cx="2296641" cy="3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1/2022</a:t>
            </a:r>
            <a:r>
              <a:rPr dirty="0" sz="2000" spc="-4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5003" y="2813744"/>
            <a:ext cx="7349994" cy="1551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PT/PS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baru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mendapat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ijin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penyelenggaraan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diberikan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Baik.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wajib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paling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lambat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sejak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PT/PS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menerima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mahasiswa.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5003" y="4413944"/>
            <a:ext cx="7929396" cy="1170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masih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berlaku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milik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PT/PS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aktif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PDDIKTI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dikonversi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tanpa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ISK.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65003" y="5633144"/>
            <a:ext cx="6627302" cy="789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PT/PS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keberatan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atas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keputusan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proses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pemantauan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65003" y="197073"/>
            <a:ext cx="7321078" cy="112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 spc="1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PT/PS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bermaksud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menaikan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</a:p>
          <a:p>
            <a:pPr marL="531812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ulang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sebelum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jangka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waktu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berakhir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557424"/>
            <a:ext cx="2845692" cy="185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Mekanisme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Akreditasi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BANPT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65003" y="1446753"/>
            <a:ext cx="7693513" cy="112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 spc="1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Setelah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ulang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diperoleh,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PT/PS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kembali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paling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cepat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sejak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penetapan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ulang.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39" y="2447440"/>
            <a:ext cx="2296641" cy="3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1/2022</a:t>
            </a:r>
            <a:r>
              <a:rPr dirty="0" sz="2000" spc="-4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5003" y="2696433"/>
            <a:ext cx="7679492" cy="112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 spc="1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Terhadap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keputusan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APT,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</a:p>
          <a:p>
            <a:pPr marL="531812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banding/keberatan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paling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lambat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bulan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setelah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keputusan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ditetapkan.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5003" y="3946113"/>
            <a:ext cx="7856275" cy="149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 spc="19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telah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mendapat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dari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BAN-PT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internasional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diakui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oleh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Menteri.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internasional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masih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berlaku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diakui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setara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Unggul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65003" y="5561552"/>
            <a:ext cx="7071168" cy="112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450" spc="1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internasional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diakui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adalah</a:t>
            </a:r>
            <a:r>
              <a:rPr dirty="0" sz="24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full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accreditation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bukan</a:t>
            </a:r>
            <a:r>
              <a:rPr dirty="0" sz="2400" spc="-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provisional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accreditation</a:t>
            </a:r>
            <a:r>
              <a:rPr dirty="0" sz="2400" spc="-18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</a:p>
          <a:p>
            <a:pPr marL="531812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conditional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accreditation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93698" y="1718448"/>
            <a:ext cx="5087600" cy="1853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175" marR="0">
              <a:lnSpc>
                <a:spcPts val="469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Pemantauan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dan</a:t>
            </a:r>
          </a:p>
          <a:p>
            <a:pPr marL="0" marR="0">
              <a:lnSpc>
                <a:spcPts val="4695"/>
              </a:lnSpc>
              <a:spcBef>
                <a:spcPts val="10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Evaluasi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Peringkat</a:t>
            </a:r>
          </a:p>
          <a:p>
            <a:pPr marL="165100" marR="0">
              <a:lnSpc>
                <a:spcPts val="4695"/>
              </a:lnSpc>
              <a:spcBef>
                <a:spcPts val="10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Akreditasi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(PEPA)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7063" y="5210402"/>
            <a:ext cx="5739643" cy="882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8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PerBan-PT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No.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22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Tahun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2022</a:t>
            </a:r>
          </a:p>
          <a:p>
            <a:pPr marL="0" marR="0">
              <a:lnSpc>
                <a:spcPts val="3286"/>
              </a:lnSpc>
              <a:spcBef>
                <a:spcPts val="23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PerBan-PT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No.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23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Tahun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2022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1942" y="161590"/>
            <a:ext cx="2615753" cy="1696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Perubahan</a:t>
            </a:r>
          </a:p>
          <a:p>
            <a:pPr marL="0" marR="0">
              <a:lnSpc>
                <a:spcPts val="4000"/>
              </a:lnSpc>
              <a:spcBef>
                <a:spcPts val="317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Mekanisme</a:t>
            </a:r>
          </a:p>
          <a:p>
            <a:pPr marL="0" marR="0">
              <a:lnSpc>
                <a:spcPts val="4200"/>
              </a:lnSpc>
              <a:spcBef>
                <a:spcPts val="388"/>
              </a:spcBef>
              <a:spcAft>
                <a:spcPts val="0"/>
              </a:spcAft>
            </a:pP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PEPA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7008" y="320507"/>
            <a:ext cx="4520732" cy="6192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DSITCE+Calibri-Light,Bold"/>
                <a:cs typeface="DSITCE+Calibri-Light,Bold"/>
              </a:rPr>
              <a:t>PerBANPT</a:t>
            </a:r>
            <a:r>
              <a:rPr dirty="0" sz="2200" spc="-52">
                <a:solidFill>
                  <a:srgbClr val="002060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2200">
                <a:solidFill>
                  <a:srgbClr val="002060"/>
                </a:solidFill>
                <a:latin typeface="DSITCE+Calibri-Light,Bold"/>
                <a:cs typeface="DSITCE+Calibri-Light,Bold"/>
              </a:rPr>
              <a:t>1/2022;</a:t>
            </a:r>
            <a:r>
              <a:rPr dirty="0" sz="2200" spc="-52">
                <a:solidFill>
                  <a:srgbClr val="002060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2200">
                <a:solidFill>
                  <a:srgbClr val="002060"/>
                </a:solidFill>
                <a:latin typeface="DSITCE+Calibri-Light,Bold"/>
                <a:cs typeface="DSITCE+Calibri-Light,Bold"/>
              </a:rPr>
              <a:t>PerBANPT</a:t>
            </a:r>
            <a:r>
              <a:rPr dirty="0" sz="2200" spc="-52">
                <a:solidFill>
                  <a:srgbClr val="002060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2200">
                <a:solidFill>
                  <a:srgbClr val="002060"/>
                </a:solidFill>
                <a:latin typeface="DSITCE+Calibri-Light,Bold"/>
                <a:cs typeface="DSITCE+Calibri-Light,Bold"/>
              </a:rPr>
              <a:t>22/2022;</a:t>
            </a:r>
          </a:p>
          <a:p>
            <a:pPr marL="1103752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DSITCE+Calibri-Light,Bold"/>
                <a:cs typeface="DSITCE+Calibri-Light,Bold"/>
              </a:rPr>
              <a:t>PerBANPT</a:t>
            </a:r>
            <a:r>
              <a:rPr dirty="0" sz="2200" spc="-52">
                <a:solidFill>
                  <a:srgbClr val="002060"/>
                </a:solidFill>
                <a:latin typeface="DSITCE+Calibri-Light,Bold"/>
                <a:cs typeface="DSITCE+Calibri-Light,Bold"/>
              </a:rPr>
              <a:t> </a:t>
            </a:r>
            <a:r>
              <a:rPr dirty="0" sz="2200">
                <a:solidFill>
                  <a:srgbClr val="002060"/>
                </a:solidFill>
                <a:latin typeface="DSITCE+Calibri-Light,Bold"/>
                <a:cs typeface="DSITCE+Calibri-Light,Bold"/>
              </a:rPr>
              <a:t>23/2022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09890" y="300318"/>
            <a:ext cx="390474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PerBan-PT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22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068" y="420897"/>
            <a:ext cx="482234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Mekanisme</a:t>
            </a:r>
            <a:r>
              <a:rPr dirty="0" sz="4000" spc="3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PEPA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2154" y="1326933"/>
            <a:ext cx="10867295" cy="81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Penurunan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mahasiswa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baru</a:t>
            </a:r>
            <a:r>
              <a:rPr dirty="0" sz="2500" spc="-6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terakhir: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D3/S/ST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(≤30%);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M/D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pPr marL="457200" marR="0">
              <a:lnSpc>
                <a:spcPts val="2500"/>
              </a:lnSpc>
              <a:spcBef>
                <a:spcPts val="487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orang)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2154" y="2139733"/>
            <a:ext cx="11041298" cy="438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Rasio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tetap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(NIDN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NIDK)</a:t>
            </a:r>
            <a:r>
              <a:rPr dirty="0" sz="25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D1/D2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5);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D3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9);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S/ST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2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12);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M/D(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5);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78053" y="2447325"/>
            <a:ext cx="170965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Butir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1-7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harus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154" y="2647851"/>
            <a:ext cx="789700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tetap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terhadap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seluruh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 spc="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≤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40%.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12892" y="2752125"/>
            <a:ext cx="1840383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8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terpenuhi.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Butir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9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minimal</a:t>
            </a:r>
          </a:p>
          <a:p>
            <a:pPr marL="315503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salah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satu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2154" y="3079651"/>
            <a:ext cx="11301852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Rasio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mahasiswa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terhadap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DT: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D1/D2/D3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(≤30);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S/ST</a:t>
            </a:r>
            <a:r>
              <a:rPr dirty="0" sz="25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(≤40);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(≤20),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D(≤10)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2154" y="3435133"/>
            <a:ext cx="11015733" cy="438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Penurunan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lulusan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D1/D2/D3/S/ST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(≤30);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lulusan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M/D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27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orang)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36704" y="3666525"/>
            <a:ext cx="119407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terpenuhi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2154" y="3943251"/>
            <a:ext cx="3617143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6.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bergelar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Doktor: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2154" y="4298733"/>
            <a:ext cx="10957284" cy="21654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6087" marR="0">
              <a:lnSpc>
                <a:spcPts val="30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Diploma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Tiga: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A/Unggul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20%);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Sekali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10%);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23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0%)</a:t>
            </a:r>
          </a:p>
          <a:p>
            <a:pPr marL="446087" marR="0">
              <a:lnSpc>
                <a:spcPts val="3062"/>
              </a:lnSpc>
              <a:spcBef>
                <a:spcPts val="211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Sarjana/Sarjana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Terapan: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A/Unggul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51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25%);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Sekali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15%);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23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0%)</a:t>
            </a:r>
          </a:p>
          <a:p>
            <a:pPr marL="0" marR="0">
              <a:lnSpc>
                <a:spcPts val="3062"/>
              </a:lnSpc>
              <a:spcBef>
                <a:spcPts val="211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7.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GBLKL:</a:t>
            </a:r>
            <a:r>
              <a:rPr dirty="0" sz="2500" spc="5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A/Unggul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23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30%);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Sekali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20%);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(0%)</a:t>
            </a:r>
          </a:p>
          <a:p>
            <a:pPr marL="0" marR="0">
              <a:lnSpc>
                <a:spcPts val="3062"/>
              </a:lnSpc>
              <a:spcBef>
                <a:spcPts val="249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8.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Kelulusan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Tepat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Waktu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(PKTW):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D3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49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50%),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S/ST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5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40%),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M/D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30%)</a:t>
            </a:r>
          </a:p>
          <a:p>
            <a:pPr marL="0" marR="0">
              <a:lnSpc>
                <a:spcPts val="3062"/>
              </a:lnSpc>
              <a:spcBef>
                <a:spcPts val="249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9.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Persentase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Keberhasilan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studi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(PBS):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D3/S/ST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63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70%),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60%),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50%)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09890" y="300318"/>
            <a:ext cx="390474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PerBan-PT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716" y="530079"/>
            <a:ext cx="4834326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Mekanisme</a:t>
            </a:r>
            <a:r>
              <a:rPr dirty="0" sz="4000" spc="3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PEPA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000000"/>
                </a:solidFill>
                <a:latin typeface="Calibri"/>
                <a:cs typeface="Calibri"/>
              </a:rPr>
              <a:t>PT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692" y="1243211"/>
            <a:ext cx="8652115" cy="2038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Penurunan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mahasiswa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baru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dalam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terakhir</a:t>
            </a:r>
            <a:r>
              <a:rPr dirty="0" sz="2500" spc="6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≤30%.</a:t>
            </a:r>
          </a:p>
          <a:p>
            <a:pPr marL="0" marR="0">
              <a:lnSpc>
                <a:spcPts val="3062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Rasio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tetap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(NIDN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NIDK)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terhadap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500" spc="5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255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tetap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terhadap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seluruh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 spc="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≤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40%.</a:t>
            </a:r>
          </a:p>
          <a:p>
            <a:pPr marL="0" marR="0">
              <a:lnSpc>
                <a:spcPts val="255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Rasio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mahasiswa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terhadap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tetap</a:t>
            </a:r>
            <a:r>
              <a:rPr dirty="0" sz="2500" spc="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≤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  <a:p>
            <a:pPr marL="0" marR="0">
              <a:lnSpc>
                <a:spcPts val="255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Rata-rata</a:t>
            </a:r>
            <a:r>
              <a:rPr dirty="0" sz="2500" spc="-1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2500" spc="-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Persentase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penurunan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lulusan</a:t>
            </a:r>
            <a:r>
              <a:rPr dirty="0" sz="2500" spc="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≤30%.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44598" y="1457306"/>
            <a:ext cx="1836793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743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Butir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1-8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harus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terpenuhi.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Butir</a:t>
            </a:r>
          </a:p>
          <a:p>
            <a:pPr marL="392075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9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pPr marL="1071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minimal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salah</a:t>
            </a:r>
          </a:p>
          <a:p>
            <a:pPr marL="68572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satu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terpenuhi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5692" y="3338711"/>
            <a:ext cx="10077250" cy="741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6.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Nilai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rata-rata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(N</a:t>
            </a:r>
            <a:r>
              <a:rPr dirty="0" sz="2500" baseline="-24985">
                <a:solidFill>
                  <a:srgbClr val="000000"/>
                </a:solidFill>
                <a:latin typeface="Calibri"/>
                <a:cs typeface="Calibri"/>
              </a:rPr>
              <a:t>SA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+0,5):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A/Unggul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(3,25);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Sekali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(2,5);</a:t>
            </a:r>
          </a:p>
          <a:p>
            <a:pPr marL="457200" marR="0">
              <a:lnSpc>
                <a:spcPts val="2500"/>
              </a:lnSpc>
              <a:spcBef>
                <a:spcPts val="87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5692" y="4138811"/>
            <a:ext cx="9817489" cy="781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7.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bergelar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Doktor: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A/Unggul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(10%);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Sekali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(5%);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(0%)</a:t>
            </a:r>
          </a:p>
          <a:p>
            <a:pPr marL="0" marR="0">
              <a:lnSpc>
                <a:spcPts val="255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8.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dosen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GBLKL: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5692" y="4981773"/>
            <a:ext cx="9484749" cy="16144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85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PTA: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A/Unggul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(40%);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Sekali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(30%);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(0%)</a:t>
            </a:r>
          </a:p>
          <a:p>
            <a:pPr marL="450850" marR="0">
              <a:lnSpc>
                <a:spcPts val="25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PTV: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A/Unggul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(30%);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Sekali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(20%);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C/Baik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(0%)</a:t>
            </a:r>
          </a:p>
          <a:p>
            <a:pPr marL="0" marR="0">
              <a:lnSpc>
                <a:spcPts val="2550"/>
              </a:lnSpc>
              <a:spcBef>
                <a:spcPts val="712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9.</a:t>
            </a:r>
            <a:r>
              <a:rPr dirty="0" sz="2550" spc="1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Kelulusan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Tepat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Waktu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(PKTW).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(37,5%)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PTV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(47,5%)</a:t>
            </a:r>
          </a:p>
          <a:p>
            <a:pPr marL="0" marR="0">
              <a:lnSpc>
                <a:spcPts val="3062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10.</a:t>
            </a:r>
            <a:r>
              <a:rPr dirty="0" sz="2550" spc="-19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Persentase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Keberhasilan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studi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11">
                <a:solidFill>
                  <a:srgbClr val="000000"/>
                </a:solidFill>
                <a:latin typeface="Calibri"/>
                <a:cs typeface="Calibri"/>
              </a:rPr>
              <a:t>(PBS)</a:t>
            </a:r>
            <a:r>
              <a:rPr dirty="0" sz="2500">
                <a:solidFill>
                  <a:srgbClr val="000000"/>
                </a:solidFill>
                <a:latin typeface="WSDSPB+SymbolMT"/>
                <a:cs typeface="WSDSPB+SymbolMT"/>
              </a:rPr>
              <a:t></a:t>
            </a:r>
            <a:r>
              <a:rPr dirty="0" sz="25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60%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8960" y="1524700"/>
            <a:ext cx="4695641" cy="2216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4362" marR="0">
              <a:lnSpc>
                <a:spcPts val="5634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Instrumen</a:t>
            </a:r>
          </a:p>
          <a:p>
            <a:pPr marL="511175" marR="0">
              <a:lnSpc>
                <a:spcPts val="563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Supplemen</a:t>
            </a:r>
          </a:p>
          <a:p>
            <a:pPr marL="0" marR="0">
              <a:lnSpc>
                <a:spcPts val="5634"/>
              </a:lnSpc>
              <a:spcBef>
                <a:spcPts val="175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Konversi</a:t>
            </a:r>
            <a:r>
              <a:rPr dirty="0" sz="4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4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(ISK)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639" y="5210402"/>
            <a:ext cx="5682747" cy="882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899" marR="0">
              <a:lnSpc>
                <a:spcPts val="328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PerBan-PT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No.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2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Tahun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2020</a:t>
            </a:r>
          </a:p>
          <a:p>
            <a:pPr marL="0" marR="0">
              <a:lnSpc>
                <a:spcPts val="3286"/>
              </a:lnSpc>
              <a:spcBef>
                <a:spcPts val="23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PerBANPT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No.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27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Tahun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KAPSA+BookmanOldStyle-Bold"/>
                <a:cs typeface="VKAPSA+BookmanOldStyle-Bold"/>
              </a:rPr>
              <a:t>2022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263" y="247316"/>
            <a:ext cx="234127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f5597"/>
                </a:solidFill>
                <a:latin typeface="Calibri"/>
                <a:cs typeface="Calibri"/>
              </a:rPr>
              <a:t>MAJELIS</a:t>
            </a:r>
            <a:r>
              <a:rPr dirty="0" sz="2000" b="1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5597"/>
                </a:solidFill>
                <a:latin typeface="Calibri"/>
                <a:cs typeface="Calibri"/>
              </a:rPr>
              <a:t>AKREDITASI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2749" y="238871"/>
            <a:ext cx="3237245" cy="128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Ketua</a:t>
            </a:r>
          </a:p>
          <a:p>
            <a:pPr marL="266701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Dr.rer.nat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Imam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Buchori,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S.T.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Sekretaris</a:t>
            </a:r>
          </a:p>
          <a:p>
            <a:pPr marL="26670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Iman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Herwidiana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Kartowisastro,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Ph.D.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Calibri"/>
                <a:cs typeface="Calibri"/>
              </a:rPr>
              <a:t>Anggota:</a:t>
            </a:r>
          </a:p>
          <a:p>
            <a:pPr marL="26670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Muhammad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IsmanJusuf,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Sp.S.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9561" y="240096"/>
            <a:ext cx="216458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f5597"/>
                </a:solidFill>
                <a:latin typeface="Calibri"/>
                <a:cs typeface="Calibri"/>
              </a:rPr>
              <a:t>DEWAN</a:t>
            </a:r>
            <a:r>
              <a:rPr dirty="0" sz="2000" b="1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f5597"/>
                </a:solidFill>
                <a:latin typeface="Calibri"/>
                <a:cs typeface="Calibri"/>
              </a:rPr>
              <a:t>EKSEKUTIF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59449" y="1519031"/>
            <a:ext cx="276856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Bambang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Suryoatmono,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Ph.D.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Hendriko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S.T.,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M.Eng.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59449" y="1945751"/>
            <a:ext cx="3318679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spc="-9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Dra.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Retno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Widowati,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M.Si.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Drs.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Basarudin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M.Sc.,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Ph.D.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Arief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Tarunakarya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Surowidjojo,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S.H.,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L.L.M.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Ari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Purbayanto,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M.Sc.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17244" y="2477718"/>
            <a:ext cx="94189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Direktur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53346" y="2478210"/>
            <a:ext cx="110229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Sekretaris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9241" y="2567738"/>
            <a:ext cx="70726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Ketua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85745" y="2600086"/>
            <a:ext cx="110229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Sekretaris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19123" y="4875878"/>
            <a:ext cx="3747888" cy="1496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Direktur</a:t>
            </a:r>
          </a:p>
          <a:p>
            <a:pPr marL="26670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Ari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Purbayanto,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M.Sc.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Sekretaris</a:t>
            </a:r>
          </a:p>
          <a:p>
            <a:pPr marL="26670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spc="-9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Tjokorde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Walmiki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Samadhi,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S.T.,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M.T.,</a:t>
            </a:r>
          </a:p>
          <a:p>
            <a:pPr marL="92075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Ph.D.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Anggota:</a:t>
            </a:r>
          </a:p>
          <a:p>
            <a:pPr marL="26670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Agus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Setyo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Muntohar,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S.T.,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M.Sc.,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Ph.D.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85823" y="6369398"/>
            <a:ext cx="3050912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Johni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Najwan,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S.H.,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M.H.,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Ph.D.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1400" spc="-9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Slamet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Wahyudi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S.T.,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M.T.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77665" y="310979"/>
            <a:ext cx="7920608" cy="1551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Pengajuan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konversi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mengubah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 spc="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dirty="0" sz="2500" spc="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Unggul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dirty="0" sz="2500" spc="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Baik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Sekali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masa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berlaku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hingga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berakhirnya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23">
                <a:solidFill>
                  <a:srgbClr val="000000"/>
                </a:solidFill>
                <a:latin typeface="Calibri"/>
                <a:cs typeface="Calibri"/>
              </a:rPr>
              <a:t>jangka</a:t>
            </a:r>
            <a:r>
              <a:rPr dirty="0" sz="2500" spc="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waktu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sebelumnya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557424"/>
            <a:ext cx="2601614" cy="185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Konversi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Peringkat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Akreditasi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77665" y="1911179"/>
            <a:ext cx="7445214" cy="789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diusulkan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dikonversi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adalah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masih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berlaku.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39" y="2447440"/>
            <a:ext cx="2425228" cy="3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27/2022</a:t>
            </a:r>
            <a:r>
              <a:rPr dirty="0" sz="2000" spc="-4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77665" y="2749379"/>
            <a:ext cx="8029064" cy="789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sudah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dialihkan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tetap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konversi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selama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belum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77665" y="3587579"/>
            <a:ext cx="7131869" cy="408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Jika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usulan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konversi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memenuhi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syarat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maka: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01553" y="4093008"/>
            <a:ext cx="7186200" cy="1122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2550" spc="11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bagi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belum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pernah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diperpanjang</a:t>
            </a:r>
          </a:p>
          <a:p>
            <a:pPr marL="457200" marR="0">
              <a:lnSpc>
                <a:spcPts val="2500"/>
              </a:lnSpc>
              <a:spcBef>
                <a:spcPts val="487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maka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usulannya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dinyatakan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ditolak.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</a:p>
          <a:p>
            <a:pPr marL="457200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usulan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sebanyak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satu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kali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lagi.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01553" y="5312208"/>
            <a:ext cx="7266144" cy="1122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Calibri"/>
                <a:cs typeface="Calibri"/>
              </a:rPr>
              <a:t>b.</a:t>
            </a:r>
            <a:r>
              <a:rPr dirty="0" sz="2550" spc="10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Bagi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sudah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diperpanjang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maka</a:t>
            </a:r>
          </a:p>
          <a:p>
            <a:pPr marL="457200" marR="0">
              <a:lnSpc>
                <a:spcPts val="2500"/>
              </a:lnSpc>
              <a:spcBef>
                <a:spcPts val="487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BANPT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menerbitkan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keputusan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</a:p>
          <a:p>
            <a:pPr marL="457200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sesuai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ISK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65003" y="375343"/>
            <a:ext cx="7376317" cy="1551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 spc="-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pernah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diperpanjang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tanpa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pengajuan,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wajib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konversi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BANPT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sebelum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jangka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waktu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berakhir.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557424"/>
            <a:ext cx="2601614" cy="185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Konversi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Peringkat</a:t>
            </a:r>
          </a:p>
          <a:p>
            <a:pPr marL="0" marR="0">
              <a:lnSpc>
                <a:spcPts val="4689"/>
              </a:lnSpc>
              <a:spcBef>
                <a:spcPts val="11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Cambria"/>
                <a:cs typeface="Cambria"/>
              </a:rPr>
              <a:t>Akreditasi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65003" y="1975543"/>
            <a:ext cx="7670606" cy="1551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8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 spc="-1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pernah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diperpanjang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tanpa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pengajuan,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wajib: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a)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konversi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b)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ulang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39" y="2447440"/>
            <a:ext cx="2425228" cy="3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PerBANPT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27/2022</a:t>
            </a:r>
            <a:r>
              <a:rPr dirty="0" sz="2000" spc="-4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5003" y="3575743"/>
            <a:ext cx="7646212" cy="1932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dengan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  <a:r>
              <a:rPr dirty="0" sz="2500" spc="-8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untuk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PS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pernah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diperpanjang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tanpa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pengajuan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sudah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dialihkan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LAM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wajib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konversi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peringkat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BANPT,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namun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wajib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mengusulkan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LAM.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5003" y="5556943"/>
            <a:ext cx="7334792" cy="789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000000"/>
                </a:solidFill>
                <a:latin typeface="JTNWCT+Wingdings-Regular"/>
                <a:cs typeface="JTNWCT+Wingdings-Regular"/>
              </a:rPr>
              <a:t>q</a:t>
            </a:r>
            <a:r>
              <a:rPr dirty="0" sz="2550" spc="1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dapat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mengajukan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keberatan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atau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banding</a:t>
            </a:r>
          </a:p>
          <a:p>
            <a:pPr marL="531812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terhadap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keputusan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penolakan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usulan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konversi.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43019" y="824297"/>
            <a:ext cx="3492198" cy="509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TIHTGI+GillSansMT-Bold"/>
                <a:cs typeface="TIHTGI+GillSansMT-Bold"/>
              </a:rPr>
              <a:t>MASA</a:t>
            </a:r>
            <a:r>
              <a:rPr dirty="0" sz="3200" b="1">
                <a:solidFill>
                  <a:srgbClr val="000000"/>
                </a:solidFill>
                <a:latin typeface="TIHTGI+GillSansMT-Bold"/>
                <a:cs typeface="TIHTGI+GillSansMT-Bold"/>
              </a:rPr>
              <a:t> </a:t>
            </a:r>
            <a:r>
              <a:rPr dirty="0" sz="3200" b="1">
                <a:solidFill>
                  <a:srgbClr val="000000"/>
                </a:solidFill>
                <a:latin typeface="TIHTGI+GillSansMT-Bold"/>
                <a:cs typeface="TIHTGI+GillSansMT-Bold"/>
              </a:rPr>
              <a:t>TRANSISI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166" y="1979699"/>
            <a:ext cx="10995211" cy="106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b71e42"/>
                </a:solidFill>
                <a:latin typeface="PDFHLS+ArialMT"/>
                <a:cs typeface="PDFHLS+ArialMT"/>
              </a:rPr>
              <a:t>•</a:t>
            </a:r>
            <a:r>
              <a:rPr dirty="0" sz="2050" spc="513">
                <a:solidFill>
                  <a:srgbClr val="b71e42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Permohonan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yang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diajukan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sebelum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Permendikbud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53/2023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berlaku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diproses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berdasarkan</a:t>
            </a:r>
          </a:p>
          <a:p>
            <a:pPr marL="228600" marR="0">
              <a:lnSpc>
                <a:spcPts val="2319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Peraturan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Menteri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Pendidikan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Kebudayaan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Nomor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5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Tahun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2020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tentang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Program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Studi</a:t>
            </a:r>
          </a:p>
          <a:p>
            <a:pPr marL="228600" marR="0">
              <a:lnSpc>
                <a:spcPts val="2319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Perguruan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Tinggi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8166" y="3203979"/>
            <a:ext cx="10507667" cy="106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b71e42"/>
                </a:solidFill>
                <a:latin typeface="PDFHLS+ArialMT"/>
                <a:cs typeface="PDFHLS+ArialMT"/>
              </a:rPr>
              <a:t>•</a:t>
            </a:r>
            <a:r>
              <a:rPr dirty="0" sz="2050" spc="513">
                <a:solidFill>
                  <a:srgbClr val="b71e42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Instrumen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tata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cara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yang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disusun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ditetapkan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sebelum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berlakunya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Permendikbud</a:t>
            </a:r>
          </a:p>
          <a:p>
            <a:pPr marL="228600" marR="0">
              <a:lnSpc>
                <a:spcPts val="2319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53/2023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tetap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digunakan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BAN-PT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LAM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sampai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dengan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ditetapkannya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instrumen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tata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cara</a:t>
            </a:r>
          </a:p>
          <a:p>
            <a:pPr marL="228600" marR="0">
              <a:lnSpc>
                <a:spcPts val="2319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sesuai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dengan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Permendikbud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53/2023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166" y="4428259"/>
            <a:ext cx="10783315" cy="33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b71e42"/>
                </a:solidFill>
                <a:latin typeface="PDFHLS+ArialMT"/>
                <a:cs typeface="PDFHLS+ArialMT"/>
              </a:rPr>
              <a:t>•</a:t>
            </a:r>
            <a:r>
              <a:rPr dirty="0" sz="2050" spc="513">
                <a:solidFill>
                  <a:srgbClr val="b71e42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BAN-PT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LAM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wajib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menyusun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menetapkan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instrumen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tata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cara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sesuai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dengan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766" y="4794019"/>
            <a:ext cx="9041891" cy="33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Permendikbud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53/2023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paling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lama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2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(dua)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tahun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sejak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Peraturan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Menteri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diundangkan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8166" y="5286779"/>
            <a:ext cx="10839197" cy="33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b71e42"/>
                </a:solidFill>
                <a:latin typeface="PDFHLS+ArialMT"/>
                <a:cs typeface="PDFHLS+ArialMT"/>
              </a:rPr>
              <a:t>•</a:t>
            </a:r>
            <a:r>
              <a:rPr dirty="0" sz="2050" spc="513">
                <a:solidFill>
                  <a:srgbClr val="b71e42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Pengelolaan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penyelenggaraan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perguruan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tinggi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wajib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menyesuaikan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dengan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Permendikbud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53/2023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6766" y="5652539"/>
            <a:ext cx="6582663" cy="33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paling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lama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2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(dua)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tahun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sejak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Peraturan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Menteri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VUKOBW+GillSansMT"/>
                <a:cs typeface="VUKOBW+GillSansMT"/>
              </a:rPr>
              <a:t>diundangkan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73801" y="1520928"/>
            <a:ext cx="5210818" cy="87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Calibri"/>
                <a:cs typeface="Calibri"/>
              </a:rPr>
              <a:t>TERIMA</a:t>
            </a:r>
            <a:r>
              <a:rPr dirty="0" sz="6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600" b="1">
                <a:solidFill>
                  <a:srgbClr val="ffffff"/>
                </a:solidFill>
                <a:latin typeface="Calibri"/>
                <a:cs typeface="Calibri"/>
              </a:rPr>
              <a:t>KASIH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2126" y="2586404"/>
            <a:ext cx="5688602" cy="137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Selamat</a:t>
            </a:r>
            <a:r>
              <a:rPr dirty="0" sz="4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Mewujudkan</a:t>
            </a:r>
          </a:p>
          <a:p>
            <a:pPr marL="1061739" marR="0">
              <a:lnSpc>
                <a:spcPts val="4800"/>
              </a:lnSpc>
              <a:spcBef>
                <a:spcPts val="96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Budaya</a:t>
            </a:r>
            <a:r>
              <a:rPr dirty="0" sz="4800" spc="-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Mutu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2936" y="776585"/>
            <a:ext cx="6284059" cy="8613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4472c4"/>
                </a:solidFill>
                <a:latin typeface="RKLHRU+CenturyGothic-Bold"/>
                <a:cs typeface="RKLHRU+CenturyGothic-Bold"/>
              </a:rPr>
              <a:t>LANDASAN</a:t>
            </a:r>
            <a:r>
              <a:rPr dirty="0" sz="3200" b="1">
                <a:solidFill>
                  <a:srgbClr val="4472c4"/>
                </a:solidFill>
                <a:latin typeface="RKLHRU+CenturyGothic-Bold"/>
                <a:cs typeface="RKLHRU+CenturyGothic-Bold"/>
              </a:rPr>
              <a:t> </a:t>
            </a:r>
            <a:r>
              <a:rPr dirty="0" sz="3200" b="1">
                <a:solidFill>
                  <a:srgbClr val="4472c4"/>
                </a:solidFill>
                <a:latin typeface="RKLHRU+CenturyGothic-Bold"/>
                <a:cs typeface="RKLHRU+CenturyGothic-Bold"/>
              </a:rPr>
              <a:t>HUKUM/PERATURAN</a:t>
            </a:r>
          </a:p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Penjaminan</a:t>
            </a: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Mutu</a:t>
            </a: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Pendidikan</a:t>
            </a: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MRNWHO+Arial-BoldMT"/>
                <a:cs typeface="MRNWHO+Arial-BoldMT"/>
              </a:rPr>
              <a:t>Tinggi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6970" y="2281306"/>
            <a:ext cx="541474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Undang-Undang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12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spc="-121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2012,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Pendidikan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Tinggi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7543" y="2896016"/>
            <a:ext cx="5676556" cy="759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PDFHLS+ArialMT"/>
                <a:cs typeface="PDFHLS+ArialMT"/>
              </a:rPr>
              <a:t>•</a:t>
            </a:r>
            <a:r>
              <a:rPr dirty="0" sz="1650" spc="65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Permendikbud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spc="1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3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spc="-28" b="1">
                <a:solidFill>
                  <a:srgbClr val="000000"/>
                </a:solidFill>
                <a:latin typeface="MRNWHO+Arial-BoldMT"/>
                <a:cs typeface="MRNWHO+Arial-BoldMT"/>
              </a:rPr>
              <a:t>2020,</a:t>
            </a:r>
            <a:r>
              <a:rPr dirty="0" sz="1600" spc="25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SN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Dikti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PDFHLS+ArialMT"/>
                <a:cs typeface="PDFHLS+ArialMT"/>
              </a:rPr>
              <a:t>•</a:t>
            </a:r>
            <a:r>
              <a:rPr dirty="0" sz="1650" spc="65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Permendikbud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spc="1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5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spc="-30" b="1">
                <a:solidFill>
                  <a:srgbClr val="000000"/>
                </a:solidFill>
                <a:latin typeface="MRNWHO+Arial-BoldMT"/>
                <a:cs typeface="MRNWHO+Arial-BoldMT"/>
              </a:rPr>
              <a:t>2020,</a:t>
            </a:r>
            <a:r>
              <a:rPr dirty="0" sz="1600" spc="27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Prodi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&amp;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PT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PDFHLS+ArialMT"/>
                <a:cs typeface="PDFHLS+ArialMT"/>
              </a:rPr>
              <a:t>•</a:t>
            </a:r>
            <a:r>
              <a:rPr dirty="0" sz="1650" spc="65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Permenristekdikti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62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2016,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SPM-Dikti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07543" y="3627536"/>
            <a:ext cx="7922672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4472c4"/>
                </a:solidFill>
                <a:latin typeface="PDFHLS+ArialMT"/>
                <a:cs typeface="PDFHLS+ArialMT"/>
              </a:rPr>
              <a:t>•</a:t>
            </a:r>
            <a:r>
              <a:rPr dirty="0" sz="1650" spc="651">
                <a:solidFill>
                  <a:srgbClr val="4472c4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Permendikbud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no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53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2023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Tentang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Penjaminan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Mutu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Pendidikan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4472c4"/>
                </a:solidFill>
                <a:latin typeface="MRNWHO+Arial-BoldMT"/>
                <a:cs typeface="MRNWHO+Arial-BoldMT"/>
              </a:rPr>
              <a:t>Tinggi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3505" y="4078757"/>
            <a:ext cx="6974084" cy="17339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PDFHLS+ArialMT"/>
                <a:cs typeface="PDFHLS+ArialMT"/>
              </a:rPr>
              <a:t>•</a:t>
            </a:r>
            <a:r>
              <a:rPr dirty="0" sz="1650" spc="80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Per-BAN-PT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2017,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Sistem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Nasional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Dikti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PDFHLS+ArialMT"/>
                <a:cs typeface="PDFHLS+ArialMT"/>
              </a:rPr>
              <a:t>•</a:t>
            </a:r>
            <a:r>
              <a:rPr dirty="0" sz="1650" spc="80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Per-BAN-PT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4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spc="-125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2017,</a:t>
            </a:r>
            <a:r>
              <a:rPr dirty="0" sz="1600" spc="1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Kebijakan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Penyusunan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Instrumen</a:t>
            </a:r>
          </a:p>
          <a:p>
            <a:pPr marL="233362" marR="0">
              <a:lnSpc>
                <a:spcPts val="1787"/>
              </a:lnSpc>
              <a:spcBef>
                <a:spcPts val="12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</a:p>
          <a:p>
            <a:pPr marL="0" marR="0">
              <a:lnSpc>
                <a:spcPts val="1843"/>
              </a:lnSpc>
              <a:spcBef>
                <a:spcPts val="87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PDFHLS+ArialMT"/>
                <a:cs typeface="PDFHLS+ArialMT"/>
              </a:rPr>
              <a:t>•</a:t>
            </a:r>
            <a:r>
              <a:rPr dirty="0" sz="1650" spc="80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Per-BAN-PT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5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2017,</a:t>
            </a:r>
            <a:r>
              <a:rPr dirty="0" sz="1600" spc="-109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Pedoman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Penilaian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Kelayakan</a:t>
            </a:r>
          </a:p>
          <a:p>
            <a:pPr marL="233362" marR="0">
              <a:lnSpc>
                <a:spcPts val="1787"/>
              </a:lnSpc>
              <a:spcBef>
                <a:spcPts val="12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Pendirian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Lembaga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Mandiri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Masyarakat</a:t>
            </a:r>
          </a:p>
          <a:p>
            <a:pPr marL="0" marR="0">
              <a:lnSpc>
                <a:spcPts val="1843"/>
              </a:lnSpc>
              <a:spcBef>
                <a:spcPts val="87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PDFHLS+ArialMT"/>
                <a:cs typeface="PDFHLS+ArialMT"/>
              </a:rPr>
              <a:t>•</a:t>
            </a:r>
            <a:r>
              <a:rPr dirty="0" sz="1650" spc="80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Per-BAN-PT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28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2022,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Pedoman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Pemantauan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dan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Evaluasi</a:t>
            </a:r>
          </a:p>
          <a:p>
            <a:pPr marL="233362" marR="0">
              <a:lnSpc>
                <a:spcPts val="1787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Kinerja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Lembaga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Mandiri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33505" y="5785637"/>
            <a:ext cx="6150985" cy="514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PDFHLS+ArialMT"/>
                <a:cs typeface="PDFHLS+ArialMT"/>
              </a:rPr>
              <a:t>•</a:t>
            </a:r>
            <a:r>
              <a:rPr dirty="0" sz="1650" spc="80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Per-BAN-PT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No.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1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Tahun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2022,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Mekanisme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Untuk</a:t>
            </a:r>
          </a:p>
          <a:p>
            <a:pPr marL="233362" marR="0">
              <a:lnSpc>
                <a:spcPts val="1787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Yang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Dilakukan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MRNWHO+Arial-BoldMT"/>
                <a:cs typeface="MRNWHO+Arial-BoldMT"/>
              </a:rPr>
              <a:t>BAN-PT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7639" y="380594"/>
            <a:ext cx="7997009" cy="752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Milestone</a:t>
            </a: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Proses</a:t>
            </a: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Akreditasi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7911" y="1716579"/>
            <a:ext cx="1576561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33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BANPT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Berdiri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APS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berbasis</a:t>
            </a:r>
          </a:p>
          <a:p>
            <a:pPr marL="33939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dokumen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(AK)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5571" y="1983785"/>
            <a:ext cx="117897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0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LAMPTKes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Beroperasi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3739" y="1991741"/>
            <a:ext cx="1276332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Daring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&amp;</a:t>
            </a:r>
          </a:p>
          <a:p>
            <a:pPr marL="322876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PEPA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85679" y="2004767"/>
            <a:ext cx="920594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385624"/>
                </a:solidFill>
                <a:latin typeface="Calibri"/>
                <a:cs typeface="Calibri"/>
              </a:rPr>
              <a:t>Lahirnya</a:t>
            </a:r>
          </a:p>
          <a:p>
            <a:pPr marL="85086" marR="0">
              <a:lnSpc>
                <a:spcPts val="17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700" b="1">
                <a:solidFill>
                  <a:srgbClr val="385624"/>
                </a:solidFill>
                <a:latin typeface="Calibri"/>
                <a:cs typeface="Calibri"/>
              </a:rPr>
              <a:t>SAPTO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64814" y="2201137"/>
            <a:ext cx="141521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APS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dan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AIPT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0824" y="3808392"/>
            <a:ext cx="6673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1994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34502" y="3808392"/>
            <a:ext cx="6673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1998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18179" y="3808392"/>
            <a:ext cx="6673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2007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0491" y="3802708"/>
            <a:ext cx="693092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85535" y="3808392"/>
            <a:ext cx="6673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69212" y="3808392"/>
            <a:ext cx="6673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52890" y="3808392"/>
            <a:ext cx="6673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236568" y="3808392"/>
            <a:ext cx="6673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20244" y="3808392"/>
            <a:ext cx="6673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192556" y="3802708"/>
            <a:ext cx="693092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980752" y="5340545"/>
            <a:ext cx="117897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643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5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LAM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Beroperasi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98468" y="5428025"/>
            <a:ext cx="167316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APS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(AK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dan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AL)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94225" y="5413903"/>
            <a:ext cx="1373723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774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Instrumen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Baru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Dengan</a:t>
            </a:r>
          </a:p>
          <a:p>
            <a:pPr marL="163896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Varian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PS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667617" y="5409985"/>
            <a:ext cx="1795795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92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Organ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BANPT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menjadi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dua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(MA</a:t>
            </a:r>
          </a:p>
          <a:p>
            <a:pPr marL="453231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dan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030a0"/>
                </a:solidFill>
                <a:latin typeface="Calibri"/>
                <a:cs typeface="Calibri"/>
              </a:rPr>
              <a:t>DE)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66266" y="5409985"/>
            <a:ext cx="127382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APS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4.0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dan</a:t>
            </a:r>
          </a:p>
          <a:p>
            <a:pPr marL="202741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APT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4"/>
                </a:solidFill>
                <a:latin typeface="Calibri"/>
                <a:cs typeface="Calibri"/>
              </a:rPr>
              <a:t>3.0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1998" y="343142"/>
            <a:ext cx="7891989" cy="722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600" b="1">
                <a:solidFill>
                  <a:srgbClr val="000000"/>
                </a:solidFill>
                <a:latin typeface="Cambria"/>
                <a:cs typeface="Cambria"/>
              </a:rPr>
              <a:t>Kewajiban</a:t>
            </a:r>
            <a:r>
              <a:rPr dirty="0" sz="46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600" b="1">
                <a:solidFill>
                  <a:srgbClr val="000000"/>
                </a:solidFill>
                <a:latin typeface="Cambria"/>
                <a:cs typeface="Cambria"/>
              </a:rPr>
              <a:t>Akreditasi</a:t>
            </a:r>
            <a:r>
              <a:rPr dirty="0" sz="4600" spc="101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600" b="1">
                <a:solidFill>
                  <a:srgbClr val="000000"/>
                </a:solidFill>
                <a:latin typeface="Cambria"/>
                <a:cs typeface="Cambria"/>
              </a:rPr>
              <a:t>PT/PS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50700" y="1173783"/>
            <a:ext cx="516897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Permendikbud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No.</a:t>
            </a:r>
            <a:r>
              <a:rPr dirty="0" sz="2000" spc="-56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53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Tahun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spc="-36" b="1">
                <a:solidFill>
                  <a:srgbClr val="002060"/>
                </a:solidFill>
                <a:latin typeface="Cambria"/>
                <a:cs typeface="Cambria"/>
              </a:rPr>
              <a:t>2023</a:t>
            </a:r>
            <a:r>
              <a:rPr dirty="0" sz="2000" spc="37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Pasal</a:t>
            </a:r>
            <a:r>
              <a:rPr dirty="0" sz="2000" spc="-5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88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7179" y="1386586"/>
            <a:ext cx="3786196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UU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No.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12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Tahun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2012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Pasal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28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38875" y="1774991"/>
            <a:ext cx="4967425" cy="180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Program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studi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wajib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memiliki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status</a:t>
            </a:r>
          </a:p>
          <a:p>
            <a:pPr marL="635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terakreditasi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sementara,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terakreditasi,</a:t>
            </a:r>
          </a:p>
          <a:p>
            <a:pPr marL="635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terakreditasi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unggul,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atau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terakreditasi</a:t>
            </a:r>
          </a:p>
          <a:p>
            <a:pPr marL="635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secara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internasional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untuk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meluluskan</a:t>
            </a:r>
          </a:p>
          <a:p>
            <a:pPr marL="635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mahasiswa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dan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menerbitkan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ijazah.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943" y="2040129"/>
            <a:ext cx="5749068" cy="988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(3)</a:t>
            </a:r>
            <a:r>
              <a:rPr dirty="0" sz="2200" spc="198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Gelar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akademik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dan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gelar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vokasi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dinyatakan</a:t>
            </a:r>
          </a:p>
          <a:p>
            <a:pPr marL="625475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tidak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sah</a:t>
            </a:r>
            <a:r>
              <a:rPr dirty="0" sz="2200" spc="-2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dan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dicabut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oleh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Menteri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apabila</a:t>
            </a:r>
          </a:p>
          <a:p>
            <a:pPr marL="625475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dikeluarkan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oleh: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4418" y="3122169"/>
            <a:ext cx="4573603" cy="652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a.</a:t>
            </a:r>
            <a:r>
              <a:rPr dirty="0" sz="2200" spc="71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Perguruan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Tinggi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dan/atau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Program</a:t>
            </a:r>
          </a:p>
          <a:p>
            <a:pPr marL="358775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Studi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yang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tidak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terakreditasi;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5249" y="4100682"/>
            <a:ext cx="37861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UU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No.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12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Tahun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2012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Pasal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53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61805" y="4121406"/>
            <a:ext cx="5596457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Permendikbud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No.</a:t>
            </a:r>
            <a:r>
              <a:rPr dirty="0" sz="2000" spc="-52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53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Tahun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spc="-36" b="1">
                <a:solidFill>
                  <a:srgbClr val="002060"/>
                </a:solidFill>
                <a:latin typeface="Cambria"/>
                <a:cs typeface="Cambria"/>
              </a:rPr>
              <a:t>2023</a:t>
            </a:r>
            <a:r>
              <a:rPr dirty="0" sz="2000" spc="37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Pasal</a:t>
            </a:r>
            <a:r>
              <a:rPr dirty="0" sz="2000" spc="-5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102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:3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5700" y="4878854"/>
            <a:ext cx="5851372" cy="619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(6)</a:t>
            </a:r>
            <a:r>
              <a:rPr dirty="0" sz="2200" spc="270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Program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Studi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wajib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diakreditasi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ulang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pada</a:t>
            </a:r>
          </a:p>
          <a:p>
            <a:pPr marL="71755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saat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jangka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waktu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akreditasinya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berakhir.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65940" y="4901889"/>
            <a:ext cx="5591291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Perguruan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tinggi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yang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tidak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mengajukan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permohonan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Akreditasi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kepada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BAN-PT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atau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LAM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sebagaimana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dimaksud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pada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ayat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(1)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huruf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dicabut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izin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penyelenggaraan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perguruan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tinggi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atau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program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studinya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oleh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Menteri.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5700" y="5634758"/>
            <a:ext cx="5791289" cy="921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(7)</a:t>
            </a:r>
            <a:r>
              <a:rPr dirty="0" sz="2200" spc="2706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Program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Studi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yang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tidak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diakreditasi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ulang</a:t>
            </a:r>
          </a:p>
          <a:p>
            <a:pPr marL="71755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sebagaimana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dimaksud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pada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ayat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(6)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dapat</a:t>
            </a:r>
          </a:p>
          <a:p>
            <a:pPr marL="71755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dicabut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izinnya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oleh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Menteri.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9822" y="531617"/>
            <a:ext cx="9663397" cy="577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000000"/>
                </a:solidFill>
                <a:latin typeface="MRNWHO+Arial-BoldMT"/>
                <a:cs typeface="MRNWHO+Arial-BoldMT"/>
              </a:rPr>
              <a:t>PENGERTIAN</a:t>
            </a:r>
            <a:r>
              <a:rPr dirty="0" sz="38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3800" b="1">
                <a:solidFill>
                  <a:srgbClr val="000000"/>
                </a:solidFill>
                <a:latin typeface="MRNWHO+Arial-BoldMT"/>
                <a:cs typeface="MRNWHO+Arial-BoldMT"/>
              </a:rPr>
              <a:t>DAN</a:t>
            </a:r>
            <a:r>
              <a:rPr dirty="0" sz="38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3800" b="1">
                <a:solidFill>
                  <a:srgbClr val="000000"/>
                </a:solidFill>
                <a:latin typeface="MRNWHO+Arial-BoldMT"/>
                <a:cs typeface="MRNWHO+Arial-BoldMT"/>
              </a:rPr>
              <a:t>TUJUAN</a:t>
            </a:r>
            <a:r>
              <a:rPr dirty="0" sz="38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38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92510" y="6471234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PDFHLS+ArialMT"/>
                <a:cs typeface="PDFHLS+ArialMT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1989" y="404419"/>
            <a:ext cx="7128155" cy="752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Sistem</a:t>
            </a: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Penjaminan</a:t>
            </a: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mbria"/>
                <a:cs typeface="Cambria"/>
              </a:rPr>
              <a:t>Mutu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2390" y="2392313"/>
            <a:ext cx="1805445" cy="881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644" marR="0">
              <a:lnSpc>
                <a:spcPts val="32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SN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DIKTI</a:t>
            </a:r>
          </a:p>
          <a:p>
            <a:pPr marL="0" marR="0">
              <a:lnSpc>
                <a:spcPts val="3282"/>
              </a:lnSpc>
              <a:spcBef>
                <a:spcPts val="27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Std.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mbria"/>
                <a:cs typeface="Cambria"/>
              </a:rPr>
              <a:t>DIKTI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8161" y="3852872"/>
            <a:ext cx="2058315" cy="657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Dilakukan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Melalui</a:t>
            </a:r>
          </a:p>
          <a:p>
            <a:pPr marL="210492" marR="0">
              <a:lnSpc>
                <a:spcPts val="2400"/>
              </a:lnSpc>
              <a:spcBef>
                <a:spcPts val="474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AKREDITASI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07984" y="4371713"/>
            <a:ext cx="2753136" cy="657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6945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Dikembangkan</a:t>
            </a:r>
          </a:p>
          <a:p>
            <a:pPr marL="0" marR="0">
              <a:lnSpc>
                <a:spcPts val="2400"/>
              </a:lnSpc>
              <a:spcBef>
                <a:spcPts val="474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PERGURUAN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TINGGI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3524" y="4699526"/>
            <a:ext cx="155973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–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P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-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68729" y="5265477"/>
            <a:ext cx="2839589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P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–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P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–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–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P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-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4472c4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1907" y="6348519"/>
            <a:ext cx="3786196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Pasal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53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UU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No.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12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Tahun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2012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2445" y="6348519"/>
            <a:ext cx="4140127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Permendikbud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No.</a:t>
            </a:r>
            <a:r>
              <a:rPr dirty="0" sz="2000" spc="-56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53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Tahun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spc="-36" b="1">
                <a:solidFill>
                  <a:srgbClr val="002060"/>
                </a:solidFill>
                <a:latin typeface="Cambria"/>
                <a:cs typeface="Cambria"/>
              </a:rPr>
              <a:t>2023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6381" y="1551218"/>
            <a:ext cx="421592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Pelaksana</a:t>
            </a: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9855" y="2897483"/>
            <a:ext cx="922635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00"/>
                </a:solidFill>
                <a:latin typeface="MRNWHO+Arial-BoldMT"/>
                <a:cs typeface="MRNWHO+Arial-BoldMT"/>
              </a:rPr>
              <a:t>LAM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1343" y="3611104"/>
            <a:ext cx="138060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17408" y="3611104"/>
            <a:ext cx="2579370" cy="123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862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Program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Studi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sebagai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bentuk</a:t>
            </a:r>
          </a:p>
          <a:p>
            <a:pPr marL="13970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akuntabilitas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publik</a:t>
            </a:r>
          </a:p>
          <a:p>
            <a:pPr marL="400843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dilakukan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oleh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7575" y="3611104"/>
            <a:ext cx="2534750" cy="93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2906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Sebelum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LAM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terbentuk,</a:t>
            </a:r>
            <a:r>
              <a:rPr dirty="0" sz="2000" spc="-2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akreditasi</a:t>
            </a:r>
          </a:p>
          <a:p>
            <a:pPr marL="315912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Program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Studi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09680" y="3915904"/>
            <a:ext cx="2580170" cy="123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806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Perguruan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Tinggi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dilakukan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oleh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Badan</a:t>
            </a:r>
          </a:p>
          <a:p>
            <a:pPr marL="12700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Akreditasi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Nasional</a:t>
            </a:r>
          </a:p>
          <a:p>
            <a:pPr marL="210294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Perguruan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Tinggi.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28614" y="4525504"/>
            <a:ext cx="2880443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dilakukan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oleh</a:t>
            </a:r>
            <a:r>
              <a:rPr dirty="0" sz="2000" spc="11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MRNWHO+Arial-BoldMT"/>
                <a:cs typeface="MRNWHO+Arial-BoldMT"/>
              </a:rPr>
              <a:t>BAN-PT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65046" y="4830304"/>
            <a:ext cx="2283502" cy="6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lembaga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akreditasi</a:t>
            </a:r>
          </a:p>
          <a:p>
            <a:pPr marL="614362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DFHLS+ArialMT"/>
                <a:cs typeface="PDFHLS+ArialMT"/>
              </a:rPr>
              <a:t>mandiri.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240" y="5678165"/>
            <a:ext cx="7087021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UU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No.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12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Tahun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2012</a:t>
            </a:r>
            <a:r>
              <a:rPr dirty="0" sz="2000" spc="22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Permendikbud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No.</a:t>
            </a:r>
            <a:r>
              <a:rPr dirty="0" sz="2000" spc="38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53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Tahun</a:t>
            </a:r>
            <a:r>
              <a:rPr dirty="0" sz="2000" b="1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dirty="0" sz="2000" spc="-36" b="1">
                <a:solidFill>
                  <a:srgbClr val="002060"/>
                </a:solidFill>
                <a:latin typeface="Cambria"/>
                <a:cs typeface="Cambria"/>
              </a:rPr>
              <a:t>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2023-09-11T00:24:28-05:00</dcterms:modified>
</cp:coreProperties>
</file>